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Lora" pitchFamily="2" charset="77"/>
      <p:regular r:id="rId28"/>
      <p:bold r:id="rId29"/>
      <p:italic r:id="rId30"/>
      <p:boldItalic r:id="rId31"/>
    </p:embeddedFont>
    <p:embeddedFont>
      <p:font typeface="Lora SemiBold" pitchFamily="2" charset="77"/>
      <p:regular r:id="rId32"/>
      <p:bold r:id="rId33"/>
      <p:italic r:id="rId34"/>
      <p:boldItalic r:id="rId35"/>
    </p:embeddedFont>
    <p:embeddedFont>
      <p:font typeface="Merriweather" pitchFamily="2" charset="77"/>
      <p:regular r:id="rId36"/>
      <p:bold r:id="rId37"/>
      <p:italic r:id="rId38"/>
      <p:boldItalic r:id="rId39"/>
    </p:embeddedFont>
    <p:embeddedFont>
      <p:font typeface="Merriweather Light" pitchFamily="2" charset="77"/>
      <p:regular r:id="rId40"/>
      <p:bold r:id="rId41"/>
      <p:italic r:id="rId42"/>
      <p:boldItalic r:id="rId43"/>
    </p:embeddedFont>
    <p:embeddedFont>
      <p:font typeface="Microsoft Yahei" panose="020B0503020204020204" pitchFamily="34" charset="-122"/>
      <p:regular r:id="rId44"/>
      <p:bold r:id="rId45"/>
    </p:embeddedFont>
    <p:embeddedFont>
      <p:font typeface="Montserrat" pitchFamily="2" charset="77"/>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Black" panose="020F0502020204030204" pitchFamily="34" charset="0"/>
      <p:bold r:id="rId54"/>
      <p:italic r:id="rId55"/>
      <p:boldItalic r:id="rId56"/>
    </p:embeddedFont>
    <p:embeddedFont>
      <p:font typeface="Spectral" panose="02020502060000000000" pitchFamily="18" charset="77"/>
      <p:regular r:id="rId57"/>
      <p:bold r:id="rId58"/>
      <p:italic r:id="rId59"/>
      <p:boldItalic r:id="rId60"/>
    </p:embeddedFont>
    <p:embeddedFont>
      <p:font typeface="Trebuchet MS" panose="020B0703020202090204" pitchFamily="34" charset="0"/>
      <p:regular r:id="rId61"/>
      <p:bold r:id="rId62"/>
      <p: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218210-F1E3-4AA9-9ECE-0A413F8DE3B3}">
  <a:tblStyle styleId="{50218210-F1E3-4AA9-9ECE-0A413F8DE3B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623"/>
  </p:normalViewPr>
  <p:slideViewPr>
    <p:cSldViewPr snapToGrid="0">
      <p:cViewPr varScale="1">
        <p:scale>
          <a:sx n="113" d="100"/>
          <a:sy n="113" d="100"/>
        </p:scale>
        <p:origin x="63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55" Type="http://schemas.openxmlformats.org/officeDocument/2006/relationships/font" Target="fonts/font32.fntdata"/><Relationship Id="rId63" Type="http://schemas.openxmlformats.org/officeDocument/2006/relationships/font" Target="fonts/font4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font" Target="fonts/font30.fntdata"/><Relationship Id="rId58" Type="http://schemas.openxmlformats.org/officeDocument/2006/relationships/font" Target="fonts/font35.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3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56" Type="http://schemas.openxmlformats.org/officeDocument/2006/relationships/font" Target="fonts/font33.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2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59" Type="http://schemas.openxmlformats.org/officeDocument/2006/relationships/font" Target="fonts/font36.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8.fntdata"/><Relationship Id="rId54" Type="http://schemas.openxmlformats.org/officeDocument/2006/relationships/font" Target="fonts/font31.fntdata"/><Relationship Id="rId62" Type="http://schemas.openxmlformats.org/officeDocument/2006/relationships/font" Target="fonts/font3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 Id="rId57" Type="http://schemas.openxmlformats.org/officeDocument/2006/relationships/font" Target="fonts/font34.fntdata"/><Relationship Id="rId10" Type="http://schemas.openxmlformats.org/officeDocument/2006/relationships/slide" Target="slides/slide9.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font" Target="fonts/font29.fntdata"/><Relationship Id="rId60" Type="http://schemas.openxmlformats.org/officeDocument/2006/relationships/font" Target="fonts/font37.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google.com/document/d/1bVCGfBTiSR5cdENwc-4X8FTTwhajd-m0JANzYwCf-AI/edit"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414030c49_1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2414030c49_1_3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Report: </a:t>
            </a:r>
            <a:r>
              <a:rPr lang="en" u="sng">
                <a:solidFill>
                  <a:schemeClr val="hlink"/>
                </a:solidFill>
                <a:hlinkClick r:id="rId3"/>
              </a:rPr>
              <a:t>https://docs.google.com/document/d/1bVCGfBTiSR5cdENwc-4X8FTTwhajd-m0JANzYwCf-AI/edit</a:t>
            </a:r>
            <a:endParaRPr/>
          </a:p>
          <a:p>
            <a:pPr marL="0" lvl="0" indent="0" algn="l" rtl="0">
              <a:spcBef>
                <a:spcPts val="0"/>
              </a:spcBef>
              <a:spcAft>
                <a:spcPts val="0"/>
              </a:spcAft>
              <a:buNone/>
            </a:pPr>
            <a:endParaRPr/>
          </a:p>
        </p:txBody>
      </p:sp>
      <p:sp>
        <p:nvSpPr>
          <p:cNvPr id="66" name="Google Shape;66;g12414030c49_1_3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1b0d9c9769_3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1b0d9c9769_3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Last year April</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Apple released an update called “App Tracking Transparency” for iPhones to limite apps' ability to track user behavior</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policy challenges companies like Snap, Facebook and Youtube who lost Ads revenues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In contrast, the change benefits Apple’s advertising.</a:t>
            </a:r>
            <a:endParaRPr>
              <a:solidFill>
                <a:schemeClr val="dk1"/>
              </a:solidFill>
            </a:endParaRPr>
          </a:p>
          <a:p>
            <a:pPr marL="0" lvl="0" indent="0" algn="l" rtl="0">
              <a:spcBef>
                <a:spcPts val="0"/>
              </a:spcBef>
              <a:spcAft>
                <a:spcPts val="0"/>
              </a:spcAft>
              <a:buNone/>
            </a:pPr>
            <a:r>
              <a:rPr lang="en">
                <a:solidFill>
                  <a:schemeClr val="dk1"/>
                </a:solidFill>
              </a:rPr>
              <a:t>Less outside ads, means more room for Apple-hosted ads</a:t>
            </a:r>
            <a:endParaRPr>
              <a:solidFill>
                <a:schemeClr val="dk1"/>
              </a:solidFill>
            </a:endParaRPr>
          </a:p>
          <a:p>
            <a:pPr marL="0" lvl="0" indent="0" algn="l" rtl="0">
              <a:lnSpc>
                <a:spcPct val="115000"/>
              </a:lnSpc>
              <a:spcBef>
                <a:spcPts val="0"/>
              </a:spcBef>
              <a:spcAft>
                <a:spcPts val="0"/>
              </a:spcAft>
              <a:buNone/>
            </a:pPr>
            <a:r>
              <a:rPr lang="en">
                <a:solidFill>
                  <a:schemeClr val="dk1"/>
                </a:solidFill>
              </a:rPr>
              <a:t>Apple’s services revenue including ads and subscription, grew 24% year over year last quarter</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I will pass it to Jessie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2441691017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244169101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111111"/>
              </a:solidFill>
              <a:highlight>
                <a:srgbClr val="FAFAFA"/>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1b0d9c976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1b0d9c97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244169101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244169101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chemeClr val="dk1"/>
                </a:solidFill>
                <a:highlight>
                  <a:srgbClr val="FFFF00"/>
                </a:highlight>
                <a:latin typeface="Times New Roman"/>
                <a:ea typeface="Times New Roman"/>
                <a:cs typeface="Times New Roman"/>
                <a:sym typeface="Times New Roman"/>
              </a:rPr>
              <a:t>In addition, the company is effective at its supply chain management.</a:t>
            </a:r>
            <a:r>
              <a:rPr lang="en">
                <a:solidFill>
                  <a:schemeClr val="dk1"/>
                </a:solidFill>
                <a:latin typeface="Times New Roman"/>
                <a:ea typeface="Times New Roman"/>
                <a:cs typeface="Times New Roman"/>
                <a:sym typeface="Times New Roman"/>
              </a:rPr>
              <a:t> Apple has the ability to diversify its product without adding pressure to its supply chainis. Historical data indicates Apple has a stable and strong performance at inventory management. From 2018 to 2021, Apple’s Inventory Turnover shows a trend of decrease, and the figure has decreased from 40.1 to 30.7 in 4 years. Despite the disruption in global supply chain since the outbreak of COVID-19, Apple still managed to decrease its inventory. turnover and keep a cash conversion cycle of -60.13 days. This indicates the company has a strong bargaining power to its suppliers and has a healthy cash flow management.</a:t>
            </a:r>
            <a:endParaRPr>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endParaRPr>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However, the macroeconomic environment has posed challenge on its supply chain management with raising energy price and labor cost, which may leads to lower margin this year. China‘s zero covid policy</a:t>
            </a:r>
            <a:endParaRPr>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may also constrain the delivery of the products. Hence, what could happen is even though different types of new products are launched,, they cannot be delivered to customers in a timely manner and effectively converted to revenue.</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441691017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2441691017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Return on equity measure Apple’s ability to use shareholders’ fund to generate revenue. As can be seen from the graph, Apple’s Return on Equity increased significantly from 55.56% in 2018 to 150.07% in 2021. When we deposite ROE by using the formula:</a:t>
            </a:r>
            <a:endParaRPr>
              <a:solidFill>
                <a:schemeClr val="dk1"/>
              </a:solidFill>
              <a:latin typeface="Times New Roman"/>
              <a:ea typeface="Times New Roman"/>
              <a:cs typeface="Times New Roman"/>
              <a:sym typeface="Times New Roman"/>
            </a:endParaRPr>
          </a:p>
          <a:p>
            <a:pPr marL="0" lvl="0" indent="0" algn="ctr" rtl="0">
              <a:lnSpc>
                <a:spcPct val="115000"/>
              </a:lnSpc>
              <a:spcBef>
                <a:spcPts val="0"/>
              </a:spcBef>
              <a:spcAft>
                <a:spcPts val="0"/>
              </a:spcAft>
              <a:buClr>
                <a:schemeClr val="dk1"/>
              </a:buClr>
              <a:buSzPts val="1100"/>
              <a:buFont typeface="Arial"/>
              <a:buNone/>
            </a:pPr>
            <a:r>
              <a:rPr lang="en" u="sng">
                <a:solidFill>
                  <a:schemeClr val="dk1"/>
                </a:solidFill>
                <a:latin typeface="Times New Roman"/>
                <a:ea typeface="Times New Roman"/>
                <a:cs typeface="Times New Roman"/>
                <a:sym typeface="Times New Roman"/>
              </a:rPr>
              <a:t>ROE = Net Profit Margin * Asset Turnover * Financial Leverage</a:t>
            </a:r>
            <a:endParaRPr u="sng">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We can see from the graph that the increase in ROE was driven by the stable increase in net profit margin, asset turnover and financial leverage. This indicates Apple’s continually improvement in its bottom line.</a:t>
            </a:r>
            <a:endParaRPr b="1">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44169101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44169101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b0d9c9769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1b0d9c976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244169101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244169101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Apple’s earnings in 2021FY has been the best on its record, along with one of the highest growth rates. However, it is important to note that the growth is largely driven by the reliance on digital technology during the pandemic. As shown below, Apple is not the only company that benefits from the pandemic, in fact, other tech giants from the consumer electronics industry also had the best on record earning performance in the past year, e.g. Alphabet, Sony. </a:t>
            </a: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In general, the trend of Apple's earning record is mostly stable over the past decade. In addition, as the analysis of competitive advantage has stated above, Apple has pricing advantages, cost advantages, and positive EVA that support it to remain profitable and stay in the “virtuous cycle”. Besides, as Factor 5 from PEST pointed out, metaverse could be the next life-changing technology that will bring immense opportunities, and Apple is certainly one of the beneficiaries for its strength in design, research, and brand premium (from SWOT). Therefore, Apple is believed to have sustainability of good earnings in the long term. </a:t>
            </a:r>
            <a:endParaRPr>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2441691017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2441691017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In 2021, Consumer Technology Association remarked that there had been “unprecedented demand” for tech goods related to work and lifestyle, but CTA expects software and digital services growth YoY slowing down from 11% to 6%, and hardware related dropping from 9% to 1.8%. Unfortunately, Apple’s revenue largely depends on hardware sales, the breakdown is shown here. Furthermore, combined with Factor1 from PEST analysis, the supply chain remains susceptible. In other words, in the short run, Apple's outstanding earnings performance from 2021FY may not persist. </a:t>
            </a: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Transform into a service company is a way to relax from the growing competition and saturation of the hardware market and there’s a lot more room for market growth imagination by exploiting the possibilities of the IOS ecosystem.</a:t>
            </a: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 </a:t>
            </a: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124624141b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4" name="Google Shape;414;g124624141b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Apple doesn’t rely on anyone anymore, it relies on its ecosystem, the integration of hardware and software. It doesn’t rely on blockbusters or a single entrepreneur.</a:t>
            </a:r>
            <a:endParaRPr/>
          </a:p>
          <a:p>
            <a:pPr marL="457200" lvl="0" indent="-298450" algn="l" rtl="0">
              <a:spcBef>
                <a:spcPts val="0"/>
              </a:spcBef>
              <a:spcAft>
                <a:spcPts val="0"/>
              </a:spcAft>
              <a:buSzPts val="1100"/>
              <a:buAutoNum type="arabicPeriod"/>
            </a:pPr>
            <a:r>
              <a:rPr lang="en"/>
              <a:t>Unlike Dell and Cisco, there are barely any strategic M&amp;A recently, the biggest one was beats from 2014 with 3 billion. Most of the M&amp;A are small size.</a:t>
            </a:r>
            <a:endParaRPr/>
          </a:p>
          <a:p>
            <a:pPr marL="0" lvl="0" indent="0" algn="l" rtl="0">
              <a:spcBef>
                <a:spcPts val="0"/>
              </a:spcBef>
              <a:spcAft>
                <a:spcPts val="0"/>
              </a:spcAft>
              <a:buNone/>
            </a:pPr>
            <a:r>
              <a:rPr lang="en">
                <a:solidFill>
                  <a:schemeClr val="dk1"/>
                </a:solidFill>
              </a:rPr>
              <a:t>   3.	I think tech giants today are very careful about their social influence. </a:t>
            </a:r>
            <a:endParaRPr>
              <a:solidFill>
                <a:schemeClr val="dk1"/>
              </a:solidFill>
            </a:endParaRPr>
          </a:p>
          <a:p>
            <a:pPr marL="0" lvl="0" indent="0" algn="l" rtl="0">
              <a:spcBef>
                <a:spcPts val="0"/>
              </a:spcBef>
              <a:spcAft>
                <a:spcPts val="0"/>
              </a:spcAft>
              <a:buNone/>
            </a:pPr>
            <a:r>
              <a:rPr lang="en">
                <a:solidFill>
                  <a:schemeClr val="dk1"/>
                </a:solidFill>
              </a:rPr>
              <a:t>   4. 	No, Apple is innovative, and it has strong enough moats to stay unique.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244169101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244169101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441751fc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2441751fc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highlight>
                  <a:srgbClr val="FFFFFF"/>
                </a:highlight>
                <a:latin typeface="Times New Roman"/>
                <a:ea typeface="Times New Roman"/>
                <a:cs typeface="Times New Roman"/>
                <a:sym typeface="Times New Roman"/>
              </a:rPr>
              <a:t>In 2021, Consumer Technology Association remarked that there had been “unprecedented demand” for tech goods related to work and lifestyle, but CTA expects software and digital services growth YoY slowing down from 11% to 6%, and hardware related dropping from 9% to 1.8%. Unfortunately, Apple’s revenue largely depends on hardware sales, the breakdown is shown here. Furthermore, combined with Factor1 from PEST analysis, the supply chain remains susceptible. In other words, in the short run, Apple's outstanding earnings performance from 2021FY may not persist. </a:t>
            </a:r>
            <a:endParaRPr>
              <a:solidFill>
                <a:schemeClr val="dk1"/>
              </a:solidFill>
              <a:highlight>
                <a:srgbClr val="FFFFFF"/>
              </a:highlight>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11b0d9c9769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g11b0d9c976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400">
                <a:solidFill>
                  <a:schemeClr val="dk1"/>
                </a:solidFill>
              </a:rPr>
              <a:t>https://investor.apple.com/sec-filings/sec-filings-details/default.aspx?FilingId=15467181</a:t>
            </a:r>
            <a:endParaRPr/>
          </a:p>
        </p:txBody>
      </p:sp>
      <p:sp>
        <p:nvSpPr>
          <p:cNvPr id="444" name="Google Shape;444;g11b0d9c9769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441691017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441691017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With a closer look, Apple’s product and service satisfies all three criteria. The IOS App Store is nearly monopolistic to anyone who uses iPhone, iMac, etc. Meanwhile, study shows Apple’s products can boost business productivity. But most importantly, Apple has the highest consumer loyalty rate, and to some, Apple’s products are necessities.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2414030c49_1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2414030c49_1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For the first part, let’s start with the PEST analysis, as shown in Table1. Put together, Factor1 and 2 could worsen the ongoing inflation, and stimulate FED’s schedule on tapering and raising interest rate, i.e. Factor3, which is negative for the stock market, at least in the short run. Having Factor 1, 2 and 3 occurring at the same time could be the start of a recession, or even stagflation, as some analysts suggest.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414030c4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g12414030c4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 particular, Apple’s revenue could increase this year. From past experience, Apple’s revenue is highly related to its release cycle. According to sources, Apple will release the largest range of products in its history in 2022, that means Apple could break its sales record.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Besides, the greatest threat to Apple now, the supply chain disruption could be eased. As Tim Cook addressed in the latest earning call, the supply chain issues are expected to be improved. Furthermore, Apple lately won the delay in monopoly lawsuits to buy itself some time.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Last but not least, Apple’s AR/VR headsets could be a new source of growth. As PEST Factor 5 pointed out, Apple is also betting on metaverse. Unlike Facebook, Apple emphasizes the integration of VR with its already sophisticated hardware technology.</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In conclusion, Apple is in a “virtuous cycle” with strong “moats”, and sustainable competitive advantages. Despite the supply chain issues remaining pressing, it may improve early this year. Thus, both PEST and SWOT analysis finds Apple a potential investment opportunity.</a:t>
            </a:r>
            <a:endParaRPr sz="900">
              <a:solidFill>
                <a:schemeClr val="dk1"/>
              </a:solidFill>
            </a:endParaRPr>
          </a:p>
          <a:p>
            <a:pPr marL="0" lvl="0" indent="0" algn="l" rtl="0">
              <a:spcBef>
                <a:spcPts val="0"/>
              </a:spcBef>
              <a:spcAft>
                <a:spcPts val="0"/>
              </a:spcAft>
              <a:buNone/>
            </a:pPr>
            <a:endParaRPr/>
          </a:p>
        </p:txBody>
      </p:sp>
      <p:sp>
        <p:nvSpPr>
          <p:cNvPr id="134" name="Google Shape;134;g12414030c4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2414030c49_1_4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 name="Google Shape;178;g12414030c49_1_4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solidFill>
                  <a:schemeClr val="dk1"/>
                </a:solidFill>
              </a:rPr>
              <a:t>Let’s move on to have a look at Apple’s competitive advantage</a:t>
            </a:r>
            <a:endParaRPr>
              <a:solidFill>
                <a:schemeClr val="dk1"/>
              </a:solidFill>
            </a:endParaRPr>
          </a:p>
          <a:p>
            <a:pPr marL="0" lvl="0" indent="0" algn="l" rtl="0">
              <a:lnSpc>
                <a:spcPct val="100000"/>
              </a:lnSpc>
              <a:spcBef>
                <a:spcPts val="0"/>
              </a:spcBef>
              <a:spcAft>
                <a:spcPts val="0"/>
              </a:spcAft>
              <a:buNone/>
            </a:pPr>
            <a:r>
              <a:rPr lang="en">
                <a:solidFill>
                  <a:schemeClr val="dk1"/>
                </a:solidFill>
              </a:rPr>
              <a:t>Here we used Porter’s five forces analysis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Apple’s threat of new entry is pretty low</a:t>
            </a:r>
            <a:endParaRPr>
              <a:solidFill>
                <a:schemeClr val="dk1"/>
              </a:solidFill>
            </a:endParaRPr>
          </a:p>
          <a:p>
            <a:pPr marL="0" lvl="0" indent="0" algn="l" rtl="0">
              <a:lnSpc>
                <a:spcPct val="100000"/>
              </a:lnSpc>
              <a:spcBef>
                <a:spcPts val="0"/>
              </a:spcBef>
              <a:spcAft>
                <a:spcPts val="0"/>
              </a:spcAft>
              <a:buNone/>
            </a:pPr>
            <a:r>
              <a:rPr lang="en">
                <a:solidFill>
                  <a:schemeClr val="dk1"/>
                </a:solidFill>
              </a:rPr>
              <a:t>The capital requirement is high due to R&amp;D</a:t>
            </a:r>
            <a:endParaRPr>
              <a:solidFill>
                <a:schemeClr val="dk1"/>
              </a:solidFill>
            </a:endParaRPr>
          </a:p>
          <a:p>
            <a:pPr marL="0" lvl="0" indent="0" algn="l" rtl="0">
              <a:lnSpc>
                <a:spcPct val="100000"/>
              </a:lnSpc>
              <a:spcBef>
                <a:spcPts val="0"/>
              </a:spcBef>
              <a:spcAft>
                <a:spcPts val="0"/>
              </a:spcAft>
              <a:buNone/>
            </a:pPr>
            <a:r>
              <a:rPr lang="en">
                <a:solidFill>
                  <a:schemeClr val="dk1"/>
                </a:solidFill>
              </a:rPr>
              <a:t>The brand development is also hard for the startups</a:t>
            </a:r>
            <a:endParaRPr>
              <a:solidFill>
                <a:schemeClr val="dk1"/>
              </a:solidFill>
            </a:endParaRPr>
          </a:p>
          <a:p>
            <a:pPr marL="0" lvl="0" indent="0" algn="l" rtl="0">
              <a:lnSpc>
                <a:spcPct val="100000"/>
              </a:lnSpc>
              <a:spcBef>
                <a:spcPts val="0"/>
              </a:spcBef>
              <a:spcAft>
                <a:spcPts val="0"/>
              </a:spcAft>
              <a:buNone/>
            </a:pPr>
            <a:r>
              <a:rPr lang="en">
                <a:solidFill>
                  <a:schemeClr val="dk1"/>
                </a:solidFill>
              </a:rPr>
              <a:t>company like apple, amazon, sony and samsung have already established name recognition</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The threat of substitution is kind of low</a:t>
            </a:r>
            <a:endParaRPr>
              <a:solidFill>
                <a:schemeClr val="dk1"/>
              </a:solidFill>
            </a:endParaRPr>
          </a:p>
          <a:p>
            <a:pPr marL="0" lvl="0" indent="0" algn="l" rtl="0">
              <a:lnSpc>
                <a:spcPct val="100000"/>
              </a:lnSpc>
              <a:spcBef>
                <a:spcPts val="0"/>
              </a:spcBef>
              <a:spcAft>
                <a:spcPts val="0"/>
              </a:spcAft>
              <a:buNone/>
            </a:pPr>
            <a:r>
              <a:rPr lang="en">
                <a:solidFill>
                  <a:schemeClr val="dk1"/>
                </a:solidFill>
              </a:rPr>
              <a:t>Although competitors I mentioned are strong, but Apple has a high level of customer lockin, so consumers do not want to switch to other brands. </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None/>
            </a:pPr>
            <a:r>
              <a:rPr lang="en">
                <a:solidFill>
                  <a:schemeClr val="dk1"/>
                </a:solidFill>
              </a:rPr>
              <a:t>therefore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The bargaining power of buyers is low</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customers have high brand loyalty in apple ecosystem</a:t>
            </a:r>
            <a:endParaRPr>
              <a:solidFill>
                <a:schemeClr val="dk1"/>
              </a:solidFill>
            </a:endParaRPr>
          </a:p>
          <a:p>
            <a:pPr marL="0" lvl="0" indent="0" algn="l" rtl="0">
              <a:spcBef>
                <a:spcPts val="0"/>
              </a:spcBef>
              <a:spcAft>
                <a:spcPts val="0"/>
              </a:spcAft>
              <a:buNone/>
            </a:pPr>
            <a:r>
              <a:rPr lang="en">
                <a:solidFill>
                  <a:schemeClr val="dk1"/>
                </a:solidFill>
              </a:rPr>
              <a:t>All the apple products share iCloud contents, so higher switching cost for users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Moreover,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Apple had no single customer that accounted for more than 10% of net sales in the last 3 years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means individual customer do not have power to reduce prices or to affect Apple in any other ways.</a:t>
            </a:r>
            <a:endParaRPr>
              <a:solidFill>
                <a:schemeClr val="dk1"/>
              </a:solidFill>
            </a:endParaRPr>
          </a:p>
          <a:p>
            <a:pPr marL="0" lvl="0" indent="0" algn="l" rtl="0">
              <a:lnSpc>
                <a:spcPct val="100000"/>
              </a:lnSpc>
              <a:spcBef>
                <a:spcPts val="0"/>
              </a:spcBef>
              <a:spcAft>
                <a:spcPts val="0"/>
              </a:spcAft>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The power of suppliers is also low</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Because Apple can access many suppliers around the world, and the company have low switching cost to turn from one to another</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rgbClr val="333429"/>
                </a:solidFill>
              </a:rPr>
              <a:t>So~overall</a:t>
            </a:r>
            <a:endParaRPr>
              <a:solidFill>
                <a:srgbClr val="333429"/>
              </a:solidFill>
            </a:endParaRPr>
          </a:p>
          <a:p>
            <a:pPr marL="0" lvl="0" indent="0" algn="l" rtl="0">
              <a:lnSpc>
                <a:spcPct val="100000"/>
              </a:lnSpc>
              <a:spcBef>
                <a:spcPts val="0"/>
              </a:spcBef>
              <a:spcAft>
                <a:spcPts val="0"/>
              </a:spcAft>
              <a:buClr>
                <a:schemeClr val="dk1"/>
              </a:buClr>
              <a:buSzPts val="1100"/>
              <a:buFont typeface="Arial"/>
              <a:buNone/>
            </a:pPr>
            <a:r>
              <a:rPr lang="en">
                <a:solidFill>
                  <a:srgbClr val="333429"/>
                </a:solidFill>
              </a:rPr>
              <a:t>The firm have high competitive advantage based on five forces</a:t>
            </a:r>
            <a:endParaRPr>
              <a:solidFill>
                <a:srgbClr val="333429"/>
              </a:solidFill>
            </a:endParaRPr>
          </a:p>
          <a:p>
            <a:pPr marL="0" lvl="0" indent="0" algn="l" rtl="0">
              <a:lnSpc>
                <a:spcPct val="100000"/>
              </a:lnSpc>
              <a:spcBef>
                <a:spcPts val="0"/>
              </a:spcBef>
              <a:spcAft>
                <a:spcPts val="0"/>
              </a:spcAft>
              <a:buClr>
                <a:schemeClr val="dk1"/>
              </a:buClr>
              <a:buSzPts val="1100"/>
              <a:buFont typeface="Arial"/>
              <a:buNone/>
            </a:pPr>
            <a:endParaRPr>
              <a:solidFill>
                <a:srgbClr val="333429"/>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Next please</a:t>
            </a:r>
            <a:endParaRPr>
              <a:solidFill>
                <a:schemeClr val="dk1"/>
              </a:solidFill>
              <a:latin typeface="Merriweather"/>
              <a:ea typeface="Merriweather"/>
              <a:cs typeface="Merriweather"/>
              <a:sym typeface="Merriweather"/>
            </a:endParaRPr>
          </a:p>
        </p:txBody>
      </p:sp>
      <p:sp>
        <p:nvSpPr>
          <p:cNvPr id="179" name="Google Shape;179;g12414030c49_1_4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414030c49_1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414030c49_1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Next</a:t>
            </a:r>
            <a:endParaRPr>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A</a:t>
            </a:r>
            <a:r>
              <a:rPr lang="en">
                <a:solidFill>
                  <a:srgbClr val="202124"/>
                </a:solidFill>
                <a:highlight>
                  <a:schemeClr val="lt1"/>
                </a:highlight>
                <a:latin typeface="Roboto"/>
                <a:ea typeface="Roboto"/>
                <a:cs typeface="Roboto"/>
                <a:sym typeface="Roboto"/>
              </a:rPr>
              <a:t>pple’</a:t>
            </a:r>
            <a:r>
              <a:rPr lang="en">
                <a:solidFill>
                  <a:schemeClr val="dk1"/>
                </a:solidFill>
                <a:highlight>
                  <a:schemeClr val="lt1"/>
                </a:highlight>
                <a:latin typeface="Roboto"/>
                <a:ea typeface="Roboto"/>
                <a:cs typeface="Roboto"/>
                <a:sym typeface="Roboto"/>
              </a:rPr>
              <a:t>s </a:t>
            </a:r>
            <a:r>
              <a:rPr lang="en">
                <a:solidFill>
                  <a:schemeClr val="dk1"/>
                </a:solidFill>
                <a:latin typeface="Calibri"/>
                <a:ea typeface="Calibri"/>
                <a:cs typeface="Calibri"/>
                <a:sym typeface="Calibri"/>
              </a:rPr>
              <a:t>ROIC</a:t>
            </a:r>
            <a:r>
              <a:rPr lang="en">
                <a:solidFill>
                  <a:srgbClr val="202124"/>
                </a:solidFill>
                <a:highlight>
                  <a:schemeClr val="lt1"/>
                </a:highlight>
                <a:latin typeface="Roboto"/>
                <a:ea typeface="Roboto"/>
                <a:cs typeface="Roboto"/>
                <a:sym typeface="Roboto"/>
              </a:rPr>
              <a:t> is 35% and </a:t>
            </a:r>
            <a:r>
              <a:rPr lang="en">
                <a:solidFill>
                  <a:schemeClr val="dk1"/>
                </a:solidFill>
                <a:latin typeface="Calibri"/>
                <a:ea typeface="Calibri"/>
                <a:cs typeface="Calibri"/>
                <a:sym typeface="Calibri"/>
              </a:rPr>
              <a:t>WACC is </a:t>
            </a:r>
            <a:r>
              <a:rPr lang="en">
                <a:solidFill>
                  <a:srgbClr val="202124"/>
                </a:solidFill>
                <a:highlight>
                  <a:schemeClr val="lt1"/>
                </a:highlight>
                <a:latin typeface="Roboto"/>
                <a:ea typeface="Roboto"/>
                <a:cs typeface="Roboto"/>
                <a:sym typeface="Roboto"/>
              </a:rPr>
              <a:t>10</a:t>
            </a:r>
            <a:r>
              <a:rPr lang="en">
                <a:solidFill>
                  <a:schemeClr val="dk1"/>
                </a:solidFill>
                <a:highlight>
                  <a:schemeClr val="lt1"/>
                </a:highlight>
                <a:latin typeface="Roboto"/>
                <a:ea typeface="Roboto"/>
                <a:cs typeface="Roboto"/>
                <a:sym typeface="Roboto"/>
              </a:rPr>
              <a:t>% So the economic profit is 25% Today.</a:t>
            </a:r>
            <a:endParaRPr>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a:solidFill>
                  <a:srgbClr val="202124"/>
                </a:solidFill>
                <a:highlight>
                  <a:schemeClr val="lt1"/>
                </a:highlight>
                <a:latin typeface="Roboto"/>
                <a:ea typeface="Roboto"/>
                <a:cs typeface="Roboto"/>
                <a:sym typeface="Roboto"/>
              </a:rPr>
              <a:t>In consumer electronics industry, apple has one of the highest economic profit, and stable revenue growth.</a:t>
            </a:r>
            <a:endParaRPr>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a:solidFill>
                  <a:srgbClr val="202124"/>
                </a:solidFill>
                <a:highlight>
                  <a:schemeClr val="lt1"/>
                </a:highlight>
                <a:latin typeface="Roboto"/>
                <a:ea typeface="Roboto"/>
                <a:cs typeface="Roboto"/>
                <a:sym typeface="Roboto"/>
              </a:rPr>
              <a:t>On the last column, the PE ratio for Apple, in comparison, is not cheap, but it is reasonable.</a:t>
            </a:r>
            <a:endParaRPr>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a:solidFill>
                <a:srgbClr val="202124"/>
              </a:solidFill>
              <a:highlight>
                <a:schemeClr val="lt1"/>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Next please</a:t>
            </a:r>
            <a:endParaRPr>
              <a:solidFill>
                <a:srgbClr val="202124"/>
              </a:solidFill>
              <a:highlight>
                <a:schemeClr val="lt1"/>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b0d9c9769_3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1b0d9c9769_3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r>
              <a:rPr lang="en"/>
              <a:t>Over the past five years, apple has an increasing economic profit, most likely because apple is shifting to a service-oriented strategy to explore new market.</a:t>
            </a:r>
            <a:endParaRPr/>
          </a:p>
          <a:p>
            <a:pPr marL="0" lvl="0" indent="0" algn="l" rtl="0">
              <a:lnSpc>
                <a:spcPct val="115000"/>
              </a:lnSpc>
              <a:spcBef>
                <a:spcPts val="0"/>
              </a:spcBef>
              <a:spcAft>
                <a:spcPts val="0"/>
              </a:spcAft>
              <a:buNone/>
            </a:pPr>
            <a:r>
              <a:rPr lang="en"/>
              <a:t>We expect the </a:t>
            </a:r>
            <a:r>
              <a:rPr lang="en">
                <a:solidFill>
                  <a:schemeClr val="dk1"/>
                </a:solidFill>
              </a:rPr>
              <a:t>economic profit continue to expand.</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Next please</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b0d9c9769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1b0d9c9769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Let’s turn to apple’s pricing and cost advantages</a:t>
            </a:r>
            <a:endParaRPr>
              <a:solidFill>
                <a:schemeClr val="dk1"/>
              </a:solidFill>
            </a:endParaRPr>
          </a:p>
          <a:p>
            <a:pPr marL="0" lvl="0" indent="0" algn="l" rtl="0">
              <a:lnSpc>
                <a:spcPct val="115000"/>
              </a:lnSpc>
              <a:spcBef>
                <a:spcPts val="0"/>
              </a:spcBef>
              <a:spcAft>
                <a:spcPts val="0"/>
              </a:spcAft>
              <a:buNone/>
            </a:pPr>
            <a:r>
              <a:rPr lang="en">
                <a:solidFill>
                  <a:schemeClr val="dk1"/>
                </a:solidFill>
              </a:rPr>
              <a:t>Apple is consistently innovative and has more than 72 thousand patents globally</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Apple has great quality in</a:t>
            </a:r>
            <a:endParaRPr>
              <a:solidFill>
                <a:schemeClr val="dk1"/>
              </a:solidFill>
            </a:endParaRPr>
          </a:p>
          <a:p>
            <a:pPr marL="0" lvl="0" indent="0" algn="l" rtl="0">
              <a:lnSpc>
                <a:spcPct val="115000"/>
              </a:lnSpc>
              <a:spcBef>
                <a:spcPts val="0"/>
              </a:spcBef>
              <a:spcAft>
                <a:spcPts val="0"/>
              </a:spcAft>
              <a:buNone/>
            </a:pPr>
            <a:r>
              <a:rPr lang="en">
                <a:solidFill>
                  <a:schemeClr val="dk1"/>
                </a:solidFill>
              </a:rPr>
              <a:t>Firstly great in-store service</a:t>
            </a:r>
            <a:endParaRPr>
              <a:solidFill>
                <a:schemeClr val="dk1"/>
              </a:solidFill>
            </a:endParaRPr>
          </a:p>
          <a:p>
            <a:pPr marL="0" lvl="0" indent="0" algn="l" rtl="0">
              <a:lnSpc>
                <a:spcPct val="115000"/>
              </a:lnSpc>
              <a:spcBef>
                <a:spcPts val="0"/>
              </a:spcBef>
              <a:spcAft>
                <a:spcPts val="0"/>
              </a:spcAft>
              <a:buNone/>
            </a:pPr>
            <a:r>
              <a:rPr lang="en">
                <a:solidFill>
                  <a:schemeClr val="dk1"/>
                </a:solidFill>
              </a:rPr>
              <a:t>Secondly control of software and hardware</a:t>
            </a:r>
            <a:endParaRPr>
              <a:solidFill>
                <a:schemeClr val="dk1"/>
              </a:solidFill>
            </a:endParaRPr>
          </a:p>
          <a:p>
            <a:pPr marL="0" lvl="0" indent="0" algn="l" rtl="0">
              <a:lnSpc>
                <a:spcPct val="115000"/>
              </a:lnSpc>
              <a:spcBef>
                <a:spcPts val="0"/>
              </a:spcBef>
              <a:spcAft>
                <a:spcPts val="0"/>
              </a:spcAft>
              <a:buNone/>
            </a:pPr>
            <a:r>
              <a:rPr lang="en">
                <a:solidFill>
                  <a:schemeClr val="dk1"/>
                </a:solidFill>
              </a:rPr>
              <a:t>Thirdly. Apple have game-changing tech</a:t>
            </a:r>
            <a:endParaRPr>
              <a:solidFill>
                <a:schemeClr val="dk1"/>
              </a:solidFill>
            </a:endParaRPr>
          </a:p>
          <a:p>
            <a:pPr marL="0" lvl="0" indent="0" algn="l" rtl="0">
              <a:lnSpc>
                <a:spcPct val="115000"/>
              </a:lnSpc>
              <a:spcBef>
                <a:spcPts val="0"/>
              </a:spcBef>
              <a:spcAft>
                <a:spcPts val="0"/>
              </a:spcAft>
              <a:buNone/>
            </a:pPr>
            <a:r>
              <a:rPr lang="en">
                <a:solidFill>
                  <a:schemeClr val="dk1"/>
                </a:solidFill>
              </a:rPr>
              <a:t>And also high security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Compare to Windows, Macbook are less likely infected by virus.</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It has high level of customer Lock-in and well-known brand</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The firm has innovative inventory management and low inventory turnover  </a:t>
            </a:r>
            <a:endParaRPr>
              <a:solidFill>
                <a:schemeClr val="dk1"/>
              </a:solidFill>
            </a:endParaRPr>
          </a:p>
          <a:p>
            <a:pPr marL="0" lvl="0" indent="0" algn="l" rtl="0">
              <a:lnSpc>
                <a:spcPct val="115000"/>
              </a:lnSpc>
              <a:spcBef>
                <a:spcPts val="0"/>
              </a:spcBef>
              <a:spcAft>
                <a:spcPts val="0"/>
              </a:spcAft>
              <a:buNone/>
            </a:pPr>
            <a:r>
              <a:rPr lang="en">
                <a:solidFill>
                  <a:schemeClr val="dk1"/>
                </a:solidFill>
              </a:rPr>
              <a:t>The company purchases components and materials from suppliers and ship them to the assembling factory, and then ship products to consumers</a:t>
            </a:r>
            <a:endParaRPr>
              <a:solidFill>
                <a:schemeClr val="dk1"/>
              </a:solidFill>
            </a:endParaRPr>
          </a:p>
          <a:p>
            <a:pPr marL="0" lvl="0" indent="0" algn="l" rtl="0">
              <a:lnSpc>
                <a:spcPct val="115000"/>
              </a:lnSpc>
              <a:spcBef>
                <a:spcPts val="0"/>
              </a:spcBef>
              <a:spcAft>
                <a:spcPts val="0"/>
              </a:spcAft>
              <a:buNone/>
            </a:pPr>
            <a:r>
              <a:rPr lang="en">
                <a:solidFill>
                  <a:schemeClr val="dk1"/>
                </a:solidFill>
              </a:rPr>
              <a:t>The ecosystem and the related developers, programmer, designers are its unique resources</a:t>
            </a:r>
            <a:endParaRPr>
              <a:solidFill>
                <a:schemeClr val="dk1"/>
              </a:solidFill>
            </a:endParaRPr>
          </a:p>
          <a:p>
            <a:pPr marL="0" lvl="0" indent="0" algn="l" rtl="0">
              <a:lnSpc>
                <a:spcPct val="115000"/>
              </a:lnSpc>
              <a:spcBef>
                <a:spcPts val="0"/>
              </a:spcBef>
              <a:spcAft>
                <a:spcPts val="0"/>
              </a:spcAft>
              <a:buNone/>
            </a:pPr>
            <a:r>
              <a:rPr lang="en">
                <a:solidFill>
                  <a:schemeClr val="dk1"/>
                </a:solidFill>
              </a:rPr>
              <a:t>Lastly, The scalable products also rise the customers attention to buy more from apple</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Next please</a:t>
            </a:r>
            <a:endParaRPr sz="1000">
              <a:solidFill>
                <a:schemeClr val="dk1"/>
              </a:solidFill>
            </a:endParaRPr>
          </a:p>
          <a:p>
            <a:pPr marL="0" lvl="0" indent="0" algn="l" rtl="0">
              <a:lnSpc>
                <a:spcPct val="115000"/>
              </a:lnSpc>
              <a:spcBef>
                <a:spcPts val="0"/>
              </a:spcBef>
              <a:spcAft>
                <a:spcPts val="0"/>
              </a:spcAft>
              <a:buNone/>
            </a:pPr>
            <a:endParaRPr sz="1000">
              <a:solidFill>
                <a:schemeClr val="dk1"/>
              </a:solidFill>
            </a:endParaRPr>
          </a:p>
          <a:p>
            <a:pPr marL="1371600" lvl="0" indent="0" algn="l" rtl="0">
              <a:lnSpc>
                <a:spcPct val="115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t" anchorCtr="0">
            <a:normAutofit/>
          </a:bodyPr>
          <a:lstStyle>
            <a:lvl1pPr marR="0" lvl="0" algn="l" rtl="0">
              <a:lnSpc>
                <a:spcPct val="90000"/>
              </a:lnSpc>
              <a:spcBef>
                <a:spcPts val="0"/>
              </a:spcBef>
              <a:spcAft>
                <a:spcPts val="0"/>
              </a:spcAft>
              <a:buClr>
                <a:schemeClr val="dk1"/>
              </a:buClr>
              <a:buSzPts val="3300"/>
              <a:buFont typeface="Microsoft Yahei"/>
              <a:buNone/>
              <a:defRPr sz="3300" b="0" i="0" u="none" strike="noStrike" cap="none">
                <a:solidFill>
                  <a:schemeClr val="dk1"/>
                </a:solidFill>
                <a:latin typeface="Microsoft Yahei"/>
                <a:ea typeface="Microsoft Yahei"/>
                <a:cs typeface="Microsoft Yahei"/>
                <a:sym typeface="Microsoft Yahei"/>
              </a:defRPr>
            </a:lvl1pPr>
            <a:lvl2pPr lvl="1" rtl="0">
              <a:spcBef>
                <a:spcPts val="0"/>
              </a:spcBef>
              <a:spcAft>
                <a:spcPts val="0"/>
              </a:spcAft>
              <a:buSzPts val="2800"/>
              <a:buNone/>
              <a:defRPr sz="1400"/>
            </a:lvl2pPr>
            <a:lvl3pPr lvl="2" rtl="0">
              <a:spcBef>
                <a:spcPts val="0"/>
              </a:spcBef>
              <a:spcAft>
                <a:spcPts val="0"/>
              </a:spcAft>
              <a:buSzPts val="2800"/>
              <a:buNone/>
              <a:defRPr sz="1400"/>
            </a:lvl3pPr>
            <a:lvl4pPr lvl="3" rtl="0">
              <a:spcBef>
                <a:spcPts val="0"/>
              </a:spcBef>
              <a:spcAft>
                <a:spcPts val="0"/>
              </a:spcAft>
              <a:buSzPts val="2800"/>
              <a:buNone/>
              <a:defRPr sz="1400"/>
            </a:lvl4pPr>
            <a:lvl5pPr lvl="4" rtl="0">
              <a:spcBef>
                <a:spcPts val="0"/>
              </a:spcBef>
              <a:spcAft>
                <a:spcPts val="0"/>
              </a:spcAft>
              <a:buSzPts val="2800"/>
              <a:buNone/>
              <a:defRPr sz="1400"/>
            </a:lvl5pPr>
            <a:lvl6pPr lvl="5" rtl="0">
              <a:spcBef>
                <a:spcPts val="0"/>
              </a:spcBef>
              <a:spcAft>
                <a:spcPts val="0"/>
              </a:spcAft>
              <a:buSzPts val="2800"/>
              <a:buNone/>
              <a:defRPr sz="1400"/>
            </a:lvl6pPr>
            <a:lvl7pPr lvl="6" rtl="0">
              <a:spcBef>
                <a:spcPts val="0"/>
              </a:spcBef>
              <a:spcAft>
                <a:spcPts val="0"/>
              </a:spcAft>
              <a:buSzPts val="2800"/>
              <a:buNone/>
              <a:defRPr sz="1400"/>
            </a:lvl7pPr>
            <a:lvl8pPr lvl="7" rtl="0">
              <a:spcBef>
                <a:spcPts val="0"/>
              </a:spcBef>
              <a:spcAft>
                <a:spcPts val="0"/>
              </a:spcAft>
              <a:buSzPts val="2800"/>
              <a:buNone/>
              <a:defRPr sz="1400"/>
            </a:lvl8pPr>
            <a:lvl9pPr lvl="8" rtl="0">
              <a:spcBef>
                <a:spcPts val="0"/>
              </a:spcBef>
              <a:spcAft>
                <a:spcPts val="0"/>
              </a:spcAft>
              <a:buSzPts val="2800"/>
              <a:buNone/>
              <a:defRPr sz="1400"/>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Microsoft Yahei"/>
                <a:ea typeface="Microsoft Yahei"/>
                <a:cs typeface="Microsoft Yahei"/>
                <a:sym typeface="Microsoft Yahei"/>
              </a:defRPr>
            </a:lvl1pPr>
            <a:lvl2pPr marL="914400" marR="0" lvl="1" indent="-342900" algn="l" rtl="0">
              <a:lnSpc>
                <a:spcPct val="90000"/>
              </a:lnSpc>
              <a:spcBef>
                <a:spcPts val="1200"/>
              </a:spcBef>
              <a:spcAft>
                <a:spcPts val="0"/>
              </a:spcAft>
              <a:buClr>
                <a:schemeClr val="dk1"/>
              </a:buClr>
              <a:buSzPts val="1800"/>
              <a:buFont typeface="Arial"/>
              <a:buChar char="•"/>
              <a:defRPr sz="1800" b="0" i="0" u="none" strike="noStrike" cap="none">
                <a:solidFill>
                  <a:schemeClr val="dk1"/>
                </a:solidFill>
                <a:latin typeface="Microsoft Yahei"/>
                <a:ea typeface="Microsoft Yahei"/>
                <a:cs typeface="Microsoft Yahei"/>
                <a:sym typeface="Microsoft Yahei"/>
              </a:defRPr>
            </a:lvl2pPr>
            <a:lvl3pPr marL="1371600" marR="0" lvl="2" indent="-323850" algn="l" rtl="0">
              <a:lnSpc>
                <a:spcPct val="90000"/>
              </a:lnSpc>
              <a:spcBef>
                <a:spcPts val="1200"/>
              </a:spcBef>
              <a:spcAft>
                <a:spcPts val="0"/>
              </a:spcAft>
              <a:buClr>
                <a:schemeClr val="dk1"/>
              </a:buClr>
              <a:buSzPts val="1500"/>
              <a:buFont typeface="Arial"/>
              <a:buChar char="•"/>
              <a:defRPr sz="1500" b="0" i="0" u="none" strike="noStrike" cap="none">
                <a:solidFill>
                  <a:schemeClr val="dk1"/>
                </a:solidFill>
                <a:latin typeface="Microsoft Yahei"/>
                <a:ea typeface="Microsoft Yahei"/>
                <a:cs typeface="Microsoft Yahei"/>
                <a:sym typeface="Microsoft Yahei"/>
              </a:defRPr>
            </a:lvl3pPr>
            <a:lvl4pPr marL="1828800" marR="0" lvl="3"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Microsoft Yahei"/>
                <a:ea typeface="Microsoft Yahei"/>
                <a:cs typeface="Microsoft Yahei"/>
                <a:sym typeface="Microsoft Yahei"/>
              </a:defRPr>
            </a:lvl4pPr>
            <a:lvl5pPr marL="2286000" marR="0" lvl="4"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Microsoft Yahei"/>
                <a:ea typeface="Microsoft Yahei"/>
                <a:cs typeface="Microsoft Yahei"/>
                <a:sym typeface="Microsoft Yahei"/>
              </a:defRPr>
            </a:lvl5pPr>
            <a:lvl6pPr marL="2743200" marR="0" lvl="5"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Microsoft Yahei"/>
                <a:ea typeface="Microsoft Yahei"/>
                <a:cs typeface="Microsoft Yahei"/>
                <a:sym typeface="Microsoft Yahei"/>
              </a:defRPr>
            </a:lvl6pPr>
            <a:lvl7pPr marL="3200400" marR="0" lvl="6"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Microsoft Yahei"/>
                <a:ea typeface="Microsoft Yahei"/>
                <a:cs typeface="Microsoft Yahei"/>
                <a:sym typeface="Microsoft Yahei"/>
              </a:defRPr>
            </a:lvl7pPr>
            <a:lvl8pPr marL="3657600" marR="0" lvl="7" indent="-317500" algn="l" rtl="0">
              <a:lnSpc>
                <a:spcPct val="90000"/>
              </a:lnSpc>
              <a:spcBef>
                <a:spcPts val="1200"/>
              </a:spcBef>
              <a:spcAft>
                <a:spcPts val="0"/>
              </a:spcAft>
              <a:buClr>
                <a:schemeClr val="dk1"/>
              </a:buClr>
              <a:buSzPts val="1400"/>
              <a:buFont typeface="Arial"/>
              <a:buChar char="•"/>
              <a:defRPr sz="1400" b="0" i="0" u="none" strike="noStrike" cap="none">
                <a:solidFill>
                  <a:schemeClr val="dk1"/>
                </a:solidFill>
                <a:latin typeface="Microsoft Yahei"/>
                <a:ea typeface="Microsoft Yahei"/>
                <a:cs typeface="Microsoft Yahei"/>
                <a:sym typeface="Microsoft Yahei"/>
              </a:defRPr>
            </a:lvl8pPr>
            <a:lvl9pPr marL="4114800" marR="0" lvl="8" indent="-317500" algn="l" rtl="0">
              <a:lnSpc>
                <a:spcPct val="90000"/>
              </a:lnSpc>
              <a:spcBef>
                <a:spcPts val="1200"/>
              </a:spcBef>
              <a:spcAft>
                <a:spcPts val="1200"/>
              </a:spcAft>
              <a:buClr>
                <a:schemeClr val="dk1"/>
              </a:buClr>
              <a:buSzPts val="1400"/>
              <a:buFont typeface="Arial"/>
              <a:buChar char="•"/>
              <a:defRPr sz="1400" b="0" i="0" u="none" strike="noStrike" cap="none">
                <a:solidFill>
                  <a:schemeClr val="dk1"/>
                </a:solidFill>
                <a:latin typeface="Microsoft Yahei"/>
                <a:ea typeface="Microsoft Yahei"/>
                <a:cs typeface="Microsoft Yahei"/>
                <a:sym typeface="Microsoft Yahei"/>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Microsoft Yahei"/>
                <a:ea typeface="Microsoft Yahei"/>
                <a:cs typeface="Microsoft Yahei"/>
                <a:sym typeface="Microsoft Yahei"/>
              </a:defRPr>
            </a:lvl1pPr>
            <a:lvl2pPr marR="0" lvl="1"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2pPr>
            <a:lvl3pPr marR="0" lvl="2"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3pPr>
            <a:lvl4pPr marR="0" lvl="3"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4pPr>
            <a:lvl5pPr marR="0" lvl="4"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5pPr>
            <a:lvl6pPr marR="0" lvl="5"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6pPr>
            <a:lvl7pPr marR="0" lvl="6"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7pPr>
            <a:lvl8pPr marR="0" lvl="7"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8pPr>
            <a:lvl9pPr marR="0" lvl="8"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400">
                <a:solidFill>
                  <a:schemeClr val="dk1"/>
                </a:solidFill>
                <a:latin typeface="Microsoft Yahei"/>
                <a:ea typeface="Microsoft Yahei"/>
                <a:cs typeface="Microsoft Yahei"/>
                <a:sym typeface="Microsoft Yahei"/>
              </a:defRPr>
            </a:lvl1pPr>
            <a:lvl2pPr marR="0" lvl="1"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2pPr>
            <a:lvl3pPr marR="0" lvl="2"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3pPr>
            <a:lvl4pPr marR="0" lvl="3"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4pPr>
            <a:lvl5pPr marR="0" lvl="4"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5pPr>
            <a:lvl6pPr marR="0" lvl="5"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6pPr>
            <a:lvl7pPr marR="0" lvl="6"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7pPr>
            <a:lvl8pPr marR="0" lvl="7"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8pPr>
            <a:lvl9pPr marR="0" lvl="8" algn="l" rtl="0">
              <a:spcBef>
                <a:spcPts val="0"/>
              </a:spcBef>
              <a:spcAft>
                <a:spcPts val="0"/>
              </a:spcAft>
              <a:buSzPts val="1100"/>
              <a:buNone/>
              <a:defRPr sz="1400" b="0" i="0" u="none" strike="noStrike" cap="none">
                <a:solidFill>
                  <a:schemeClr val="dk1"/>
                </a:solidFill>
                <a:latin typeface="Microsoft Yahei"/>
                <a:ea typeface="Microsoft Yahei"/>
                <a:cs typeface="Microsoft Yahei"/>
                <a:sym typeface="Microsoft Yahei"/>
              </a:defRPr>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rmAutofit lnSpcReduction="10000"/>
          </a:bodyPr>
          <a:lstStyle>
            <a:lvl1pPr marL="0" marR="0" lvl="0" indent="0" algn="l" rtl="0">
              <a:spcBef>
                <a:spcPts val="0"/>
              </a:spcBef>
              <a:buNone/>
              <a:defRPr sz="1400">
                <a:solidFill>
                  <a:schemeClr val="dk1"/>
                </a:solidFill>
                <a:latin typeface="Microsoft Yahei"/>
                <a:ea typeface="Microsoft Yahei"/>
                <a:cs typeface="Microsoft Yahei"/>
                <a:sym typeface="Microsoft Yahei"/>
              </a:defRPr>
            </a:lvl1pPr>
            <a:lvl2pPr marL="0" marR="0" lvl="1" indent="0" algn="l" rtl="0">
              <a:spcBef>
                <a:spcPts val="0"/>
              </a:spcBef>
              <a:buNone/>
              <a:defRPr sz="1400">
                <a:solidFill>
                  <a:schemeClr val="dk1"/>
                </a:solidFill>
                <a:latin typeface="Microsoft Yahei"/>
                <a:ea typeface="Microsoft Yahei"/>
                <a:cs typeface="Microsoft Yahei"/>
                <a:sym typeface="Microsoft Yahei"/>
              </a:defRPr>
            </a:lvl2pPr>
            <a:lvl3pPr marL="0" marR="0" lvl="2" indent="0" algn="l" rtl="0">
              <a:spcBef>
                <a:spcPts val="0"/>
              </a:spcBef>
              <a:buNone/>
              <a:defRPr sz="1400">
                <a:solidFill>
                  <a:schemeClr val="dk1"/>
                </a:solidFill>
                <a:latin typeface="Microsoft Yahei"/>
                <a:ea typeface="Microsoft Yahei"/>
                <a:cs typeface="Microsoft Yahei"/>
                <a:sym typeface="Microsoft Yahei"/>
              </a:defRPr>
            </a:lvl3pPr>
            <a:lvl4pPr marL="0" marR="0" lvl="3" indent="0" algn="l" rtl="0">
              <a:spcBef>
                <a:spcPts val="0"/>
              </a:spcBef>
              <a:buNone/>
              <a:defRPr sz="1400">
                <a:solidFill>
                  <a:schemeClr val="dk1"/>
                </a:solidFill>
                <a:latin typeface="Microsoft Yahei"/>
                <a:ea typeface="Microsoft Yahei"/>
                <a:cs typeface="Microsoft Yahei"/>
                <a:sym typeface="Microsoft Yahei"/>
              </a:defRPr>
            </a:lvl4pPr>
            <a:lvl5pPr marL="0" marR="0" lvl="4" indent="0" algn="l" rtl="0">
              <a:spcBef>
                <a:spcPts val="0"/>
              </a:spcBef>
              <a:buNone/>
              <a:defRPr sz="1400">
                <a:solidFill>
                  <a:schemeClr val="dk1"/>
                </a:solidFill>
                <a:latin typeface="Microsoft Yahei"/>
                <a:ea typeface="Microsoft Yahei"/>
                <a:cs typeface="Microsoft Yahei"/>
                <a:sym typeface="Microsoft Yahei"/>
              </a:defRPr>
            </a:lvl5pPr>
            <a:lvl6pPr marL="0" marR="0" lvl="5" indent="0" algn="l" rtl="0">
              <a:spcBef>
                <a:spcPts val="0"/>
              </a:spcBef>
              <a:buNone/>
              <a:defRPr sz="1400">
                <a:solidFill>
                  <a:schemeClr val="dk1"/>
                </a:solidFill>
                <a:latin typeface="Microsoft Yahei"/>
                <a:ea typeface="Microsoft Yahei"/>
                <a:cs typeface="Microsoft Yahei"/>
                <a:sym typeface="Microsoft Yahei"/>
              </a:defRPr>
            </a:lvl6pPr>
            <a:lvl7pPr marL="0" marR="0" lvl="6" indent="0" algn="l" rtl="0">
              <a:spcBef>
                <a:spcPts val="0"/>
              </a:spcBef>
              <a:buNone/>
              <a:defRPr sz="1400">
                <a:solidFill>
                  <a:schemeClr val="dk1"/>
                </a:solidFill>
                <a:latin typeface="Microsoft Yahei"/>
                <a:ea typeface="Microsoft Yahei"/>
                <a:cs typeface="Microsoft Yahei"/>
                <a:sym typeface="Microsoft Yahei"/>
              </a:defRPr>
            </a:lvl7pPr>
            <a:lvl8pPr marL="0" marR="0" lvl="7" indent="0" algn="l" rtl="0">
              <a:spcBef>
                <a:spcPts val="0"/>
              </a:spcBef>
              <a:buNone/>
              <a:defRPr sz="1400">
                <a:solidFill>
                  <a:schemeClr val="dk1"/>
                </a:solidFill>
                <a:latin typeface="Microsoft Yahei"/>
                <a:ea typeface="Microsoft Yahei"/>
                <a:cs typeface="Microsoft Yahei"/>
                <a:sym typeface="Microsoft Yahei"/>
              </a:defRPr>
            </a:lvl8pPr>
            <a:lvl9pPr marL="0" marR="0" lvl="8" indent="0" algn="l" rtl="0">
              <a:spcBef>
                <a:spcPts val="0"/>
              </a:spcBef>
              <a:buNone/>
              <a:defRPr sz="1400">
                <a:solidFill>
                  <a:schemeClr val="dk1"/>
                </a:solidFill>
                <a:latin typeface="Microsoft Yahei"/>
                <a:ea typeface="Microsoft Yahei"/>
                <a:cs typeface="Microsoft Yahei"/>
                <a:sym typeface="Microsoft Yahei"/>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标题和内容 1">
  <p:cSld name="OBJECT_1">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0" name="Google Shape;60;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mc:AlternateContent xmlns:mc="http://schemas.openxmlformats.org/markup-compatibility/2006" xmlns:p14="http://schemas.microsoft.com/office/powerpoint/2010/main">
    <mc:Choice Requires="p14">
      <p:transition spd="slow" p14:dur="1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jp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jp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image" Target="../media/image4.jpg"/><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5" Type="http://schemas.openxmlformats.org/officeDocument/2006/relationships/image" Target="../media/image56.png"/><Relationship Id="rId10" Type="http://schemas.openxmlformats.org/officeDocument/2006/relationships/image" Target="../media/image3.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3.png"/><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61.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hyperlink" Target="https://www.morningstar.com/" TargetMode="External"/><Relationship Id="rId13" Type="http://schemas.openxmlformats.org/officeDocument/2006/relationships/hyperlink" Target="https://www.npd.com/news/press-releases/2022/us-consumer-technology-revenue-sales-end-2021-up-9-following-double-digit-growth-in-2020/" TargetMode="External"/><Relationship Id="rId18" Type="http://schemas.openxmlformats.org/officeDocument/2006/relationships/hyperlink" Target="https://insights.greyb.com/apple-patents/#:~:text=Apple%20has%20a%20total%20of,patents%2C%2055757%20patents%20are%20active" TargetMode="External"/><Relationship Id="rId3" Type="http://schemas.openxmlformats.org/officeDocument/2006/relationships/image" Target="../media/image4.jpg"/><Relationship Id="rId21" Type="http://schemas.openxmlformats.org/officeDocument/2006/relationships/hyperlink" Target="https://www.upscalelivingmag.com/what-makes-apple-products-such-high-quality/" TargetMode="External"/><Relationship Id="rId7" Type="http://schemas.openxmlformats.org/officeDocument/2006/relationships/hyperlink" Target="https://www.gurufocus.com/term/wacc/AAPL/WACC-Percentage/Apple" TargetMode="External"/><Relationship Id="rId12" Type="http://schemas.openxmlformats.org/officeDocument/2006/relationships/hyperlink" Target="https://moneyweek.com/economy/us-economy/604070/us-federal-reserve-tapering-qe" TargetMode="External"/><Relationship Id="rId17" Type="http://schemas.openxmlformats.org/officeDocument/2006/relationships/hyperlink" Target="https://www.digitaltrends.com/mobile/apple-widest-range-of-products-2022/" TargetMode="External"/><Relationship Id="rId2" Type="http://schemas.openxmlformats.org/officeDocument/2006/relationships/notesSlide" Target="../notesSlides/notesSlide21.xml"/><Relationship Id="rId16" Type="http://schemas.openxmlformats.org/officeDocument/2006/relationships/hyperlink" Target="https://appleinsider.com/articles/21/10/29/apple-has-most-loyal-smartphone-customers-in-us-study-finds" TargetMode="External"/><Relationship Id="rId20" Type="http://schemas.openxmlformats.org/officeDocument/2006/relationships/hyperlink" Target="https://www.tradegecko.com/blog/supply-chain-management/apple-the-best-supply-chain-in-the-world#:~:text=Looking%20back%20at%20the%20last,as%20possible%20is%20very%20important" TargetMode="External"/><Relationship Id="rId1" Type="http://schemas.openxmlformats.org/officeDocument/2006/relationships/slideLayout" Target="../slideLayouts/slideLayout1.xml"/><Relationship Id="rId6" Type="http://schemas.openxmlformats.org/officeDocument/2006/relationships/hyperlink" Target="http://panmore.com/apple-inc-five-forces-analysis-porters-model-case-study" TargetMode="External"/><Relationship Id="rId11" Type="http://schemas.openxmlformats.org/officeDocument/2006/relationships/hyperlink" Target="https://www.barrons.com/articles/stocks-built-for-inflation-51649202855" TargetMode="External"/><Relationship Id="rId5" Type="http://schemas.openxmlformats.org/officeDocument/2006/relationships/hyperlink" Target="https://www.investopedia.com/articles/investing/111015/analyzing-porters-five-forces-apple.asp" TargetMode="External"/><Relationship Id="rId15" Type="http://schemas.openxmlformats.org/officeDocument/2006/relationships/hyperlink" Target="https://www.hardsoftcomputers.co.uk/blog/apple/why-is-apple-associated-with-high-business-productivity/" TargetMode="External"/><Relationship Id="rId10" Type="http://schemas.openxmlformats.org/officeDocument/2006/relationships/hyperlink" Target="https://www.investopedia.com/articles/08/recession.asp" TargetMode="External"/><Relationship Id="rId19" Type="http://schemas.openxmlformats.org/officeDocument/2006/relationships/hyperlink" Target="https://interbrand.com/best-brands/" TargetMode="External"/><Relationship Id="rId4" Type="http://schemas.openxmlformats.org/officeDocument/2006/relationships/image" Target="../media/image62.png"/><Relationship Id="rId9" Type="http://schemas.openxmlformats.org/officeDocument/2006/relationships/hyperlink" Target="https://www.financecharts.com/" TargetMode="External"/><Relationship Id="rId14" Type="http://schemas.openxmlformats.org/officeDocument/2006/relationships/hyperlink" Target="https://www.forbes.com/sites/sergeiklebnikov/2022/03/15/most-wall-street-experts-now-predict-stagflation-heres-what-that-means-for-investors-and-the-us-economy/?sh=2324a8d01400" TargetMode="External"/><Relationship Id="rId22"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jpg"/><Relationship Id="rId7" Type="http://schemas.openxmlformats.org/officeDocument/2006/relationships/image" Target="../media/image15.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jp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3">
            <a:alphaModFix/>
          </a:blip>
          <a:srcRect l="18719"/>
          <a:stretch/>
        </p:blipFill>
        <p:spPr>
          <a:xfrm>
            <a:off x="0" y="0"/>
            <a:ext cx="7316029" cy="5143500"/>
          </a:xfrm>
          <a:prstGeom prst="rect">
            <a:avLst/>
          </a:prstGeom>
          <a:noFill/>
          <a:ln>
            <a:noFill/>
          </a:ln>
        </p:spPr>
      </p:pic>
      <p:sp>
        <p:nvSpPr>
          <p:cNvPr id="69" name="Google Shape;69;p16"/>
          <p:cNvSpPr/>
          <p:nvPr/>
        </p:nvSpPr>
        <p:spPr>
          <a:xfrm rot="-5400002" flipH="1">
            <a:off x="4507263" y="531614"/>
            <a:ext cx="5213250" cy="4071222"/>
          </a:xfrm>
          <a:prstGeom prst="flowChartManualInput">
            <a:avLst/>
          </a:prstGeom>
          <a:solidFill>
            <a:srgbClr val="1C458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6"/>
          <p:cNvSpPr txBox="1"/>
          <p:nvPr/>
        </p:nvSpPr>
        <p:spPr>
          <a:xfrm>
            <a:off x="5802513" y="1429850"/>
            <a:ext cx="3093000" cy="1893300"/>
          </a:xfrm>
          <a:prstGeom prst="rect">
            <a:avLst/>
          </a:prstGeom>
          <a:noFill/>
          <a:ln>
            <a:noFill/>
          </a:ln>
        </p:spPr>
        <p:txBody>
          <a:bodyPr spcFirstLastPara="1" wrap="square" lIns="68575" tIns="68575" rIns="68575" bIns="68575" anchor="t" anchorCtr="0">
            <a:spAutoFit/>
          </a:bodyPr>
          <a:lstStyle/>
          <a:p>
            <a:pPr marL="0" lvl="0" indent="0" algn="ctr" rtl="0">
              <a:spcBef>
                <a:spcPts val="0"/>
              </a:spcBef>
              <a:spcAft>
                <a:spcPts val="0"/>
              </a:spcAft>
              <a:buNone/>
            </a:pPr>
            <a:r>
              <a:rPr lang="en" sz="3300" b="1">
                <a:solidFill>
                  <a:schemeClr val="lt1"/>
                </a:solidFill>
                <a:latin typeface="Microsoft Yahei"/>
                <a:ea typeface="Microsoft Yahei"/>
                <a:cs typeface="Microsoft Yahei"/>
                <a:sym typeface="Microsoft Yahei"/>
              </a:rPr>
              <a:t>APPLE</a:t>
            </a:r>
            <a:endParaRPr sz="3300" b="1">
              <a:solidFill>
                <a:schemeClr val="lt1"/>
              </a:solidFill>
              <a:latin typeface="Microsoft Yahei"/>
              <a:ea typeface="Microsoft Yahei"/>
              <a:cs typeface="Microsoft Yahei"/>
              <a:sym typeface="Microsoft Yahei"/>
            </a:endParaRPr>
          </a:p>
          <a:p>
            <a:pPr marL="0" lvl="0" indent="0" algn="ctr" rtl="0">
              <a:spcBef>
                <a:spcPts val="0"/>
              </a:spcBef>
              <a:spcAft>
                <a:spcPts val="0"/>
              </a:spcAft>
              <a:buClr>
                <a:schemeClr val="dk1"/>
              </a:buClr>
              <a:buFont typeface="Arial"/>
              <a:buNone/>
            </a:pPr>
            <a:r>
              <a:rPr lang="en" sz="3300" b="1">
                <a:solidFill>
                  <a:srgbClr val="C4A159"/>
                </a:solidFill>
                <a:latin typeface="Microsoft Yahei"/>
                <a:ea typeface="Microsoft Yahei"/>
                <a:cs typeface="Microsoft Yahei"/>
                <a:sym typeface="Microsoft Yahei"/>
              </a:rPr>
              <a:t>AAPL</a:t>
            </a:r>
            <a:endParaRPr sz="3300" b="1">
              <a:solidFill>
                <a:srgbClr val="C4A159"/>
              </a:solidFill>
              <a:latin typeface="Microsoft Yahei"/>
              <a:ea typeface="Microsoft Yahei"/>
              <a:cs typeface="Microsoft Yahei"/>
              <a:sym typeface="Microsoft Yahei"/>
            </a:endParaRPr>
          </a:p>
          <a:p>
            <a:pPr marL="0" lvl="0" indent="0" algn="l" rtl="0">
              <a:spcBef>
                <a:spcPts val="0"/>
              </a:spcBef>
              <a:spcAft>
                <a:spcPts val="0"/>
              </a:spcAft>
              <a:buClr>
                <a:schemeClr val="dk1"/>
              </a:buClr>
              <a:buFont typeface="Arial"/>
              <a:buNone/>
            </a:pPr>
            <a:endParaRPr sz="1600" b="1">
              <a:solidFill>
                <a:srgbClr val="C4A159"/>
              </a:solidFill>
              <a:latin typeface="Microsoft Yahei"/>
              <a:ea typeface="Microsoft Yahei"/>
              <a:cs typeface="Microsoft Yahei"/>
              <a:sym typeface="Microsoft Yahei"/>
            </a:endParaRPr>
          </a:p>
          <a:p>
            <a:pPr marL="0" lvl="0" indent="0" algn="ctr" rtl="0">
              <a:spcBef>
                <a:spcPts val="0"/>
              </a:spcBef>
              <a:spcAft>
                <a:spcPts val="0"/>
              </a:spcAft>
              <a:buClr>
                <a:schemeClr val="dk1"/>
              </a:buClr>
              <a:buFont typeface="Arial"/>
              <a:buNone/>
            </a:pPr>
            <a:r>
              <a:rPr lang="en" sz="1600" b="1">
                <a:solidFill>
                  <a:srgbClr val="C4A159"/>
                </a:solidFill>
                <a:latin typeface="Microsoft Yahei"/>
                <a:ea typeface="Microsoft Yahei"/>
                <a:cs typeface="Microsoft Yahei"/>
                <a:sym typeface="Microsoft Yahei"/>
              </a:rPr>
              <a:t> Recommendation: Buy</a:t>
            </a:r>
            <a:endParaRPr sz="1600" b="1">
              <a:solidFill>
                <a:srgbClr val="C4A159"/>
              </a:solidFill>
              <a:latin typeface="Microsoft Yahei"/>
              <a:ea typeface="Microsoft Yahei"/>
              <a:cs typeface="Microsoft Yahei"/>
              <a:sym typeface="Microsoft Yahei"/>
            </a:endParaRPr>
          </a:p>
          <a:p>
            <a:pPr marL="0" lvl="0" indent="0" algn="ctr" rtl="0">
              <a:spcBef>
                <a:spcPts val="0"/>
              </a:spcBef>
              <a:spcAft>
                <a:spcPts val="0"/>
              </a:spcAft>
              <a:buClr>
                <a:schemeClr val="dk1"/>
              </a:buClr>
              <a:buFont typeface="Arial"/>
              <a:buNone/>
            </a:pPr>
            <a:r>
              <a:rPr lang="en" sz="1600" b="1">
                <a:solidFill>
                  <a:srgbClr val="FAFAFA"/>
                </a:solidFill>
                <a:latin typeface="Microsoft Yahei"/>
                <a:ea typeface="Microsoft Yahei"/>
                <a:cs typeface="Microsoft Yahei"/>
                <a:sym typeface="Microsoft Yahei"/>
              </a:rPr>
              <a:t>Closed: Apr 14 - 165.29 USD</a:t>
            </a:r>
            <a:endParaRPr sz="1600" b="1">
              <a:solidFill>
                <a:srgbClr val="FAFAFA"/>
              </a:solidFill>
              <a:latin typeface="Microsoft Yahei"/>
              <a:ea typeface="Microsoft Yahei"/>
              <a:cs typeface="Microsoft Yahei"/>
              <a:sym typeface="Microsoft Yahei"/>
            </a:endParaRPr>
          </a:p>
        </p:txBody>
      </p:sp>
      <p:sp>
        <p:nvSpPr>
          <p:cNvPr id="71" name="Google Shape;71;p16"/>
          <p:cNvSpPr txBox="1"/>
          <p:nvPr/>
        </p:nvSpPr>
        <p:spPr>
          <a:xfrm>
            <a:off x="6250950" y="3733025"/>
            <a:ext cx="2484600" cy="477044"/>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100" dirty="0" err="1">
                <a:solidFill>
                  <a:schemeClr val="lt1"/>
                </a:solidFill>
                <a:latin typeface="Merriweather"/>
                <a:ea typeface="Merriweather"/>
                <a:cs typeface="Merriweather"/>
                <a:sym typeface="Merriweather"/>
              </a:rPr>
              <a:t>Mingze</a:t>
            </a:r>
            <a:r>
              <a:rPr lang="en" sz="1100" dirty="0">
                <a:solidFill>
                  <a:schemeClr val="lt1"/>
                </a:solidFill>
                <a:latin typeface="Merriweather"/>
                <a:ea typeface="Merriweather"/>
                <a:cs typeface="Merriweather"/>
                <a:sym typeface="Merriweather"/>
              </a:rPr>
              <a:t> Lin</a:t>
            </a:r>
            <a:endParaRPr sz="1100" dirty="0">
              <a:solidFill>
                <a:schemeClr val="lt1"/>
              </a:solidFill>
              <a:latin typeface="Merriweather"/>
              <a:ea typeface="Merriweather"/>
              <a:cs typeface="Merriweather"/>
              <a:sym typeface="Merriweather"/>
            </a:endParaRPr>
          </a:p>
          <a:p>
            <a:pPr marL="0" lvl="0" indent="0" algn="l" rtl="0">
              <a:spcBef>
                <a:spcPts val="0"/>
              </a:spcBef>
              <a:spcAft>
                <a:spcPts val="0"/>
              </a:spcAft>
              <a:buNone/>
            </a:pPr>
            <a:r>
              <a:rPr lang="en" sz="1100" dirty="0">
                <a:solidFill>
                  <a:schemeClr val="lt1"/>
                </a:solidFill>
                <a:latin typeface="Merriweather"/>
                <a:ea typeface="Merriweather"/>
                <a:cs typeface="Merriweather"/>
                <a:sym typeface="Merriweather"/>
              </a:rPr>
              <a:t>		</a:t>
            </a:r>
            <a:endParaRPr sz="1100" dirty="0">
              <a:solidFill>
                <a:schemeClr val="lt1"/>
              </a:solidFill>
              <a:latin typeface="Merriweather"/>
              <a:ea typeface="Merriweather"/>
              <a:cs typeface="Merriweather"/>
              <a:sym typeface="Merriweather"/>
            </a:endParaRPr>
          </a:p>
        </p:txBody>
      </p:sp>
      <p:pic>
        <p:nvPicPr>
          <p:cNvPr id="72" name="Google Shape;72;p16"/>
          <p:cNvPicPr preferRelativeResize="0"/>
          <p:nvPr/>
        </p:nvPicPr>
        <p:blipFill rotWithShape="1">
          <a:blip r:embed="rId4">
            <a:alphaModFix/>
          </a:blip>
          <a:srcRect/>
          <a:stretch/>
        </p:blipFill>
        <p:spPr>
          <a:xfrm>
            <a:off x="7863726" y="-39400"/>
            <a:ext cx="1280275" cy="1280275"/>
          </a:xfrm>
          <a:prstGeom prst="rect">
            <a:avLst/>
          </a:prstGeom>
          <a:noFill/>
          <a:ln>
            <a:noFill/>
          </a:ln>
        </p:spPr>
      </p:pic>
      <p:pic>
        <p:nvPicPr>
          <p:cNvPr id="73" name="Google Shape;73;p16"/>
          <p:cNvPicPr preferRelativeResize="0"/>
          <p:nvPr/>
        </p:nvPicPr>
        <p:blipFill rotWithShape="1">
          <a:blip r:embed="rId5">
            <a:alphaModFix/>
          </a:blip>
          <a:srcRect l="32577" t="27694" r="32260" b="31775"/>
          <a:stretch/>
        </p:blipFill>
        <p:spPr>
          <a:xfrm>
            <a:off x="8119119" y="75200"/>
            <a:ext cx="769500" cy="886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25"/>
          <p:cNvPicPr preferRelativeResize="0"/>
          <p:nvPr/>
        </p:nvPicPr>
        <p:blipFill rotWithShape="1">
          <a:blip r:embed="rId3">
            <a:alphaModFix/>
          </a:blip>
          <a:srcRect/>
          <a:stretch/>
        </p:blipFill>
        <p:spPr>
          <a:xfrm>
            <a:off x="0" y="0"/>
            <a:ext cx="9144000" cy="5143499"/>
          </a:xfrm>
          <a:prstGeom prst="rect">
            <a:avLst/>
          </a:prstGeom>
          <a:noFill/>
          <a:ln>
            <a:noFill/>
          </a:ln>
        </p:spPr>
      </p:pic>
      <p:pic>
        <p:nvPicPr>
          <p:cNvPr id="278" name="Google Shape;278;p25"/>
          <p:cNvPicPr preferRelativeResize="0"/>
          <p:nvPr/>
        </p:nvPicPr>
        <p:blipFill rotWithShape="1">
          <a:blip r:embed="rId4">
            <a:alphaModFix/>
          </a:blip>
          <a:srcRect t="80466" b="-1"/>
          <a:stretch/>
        </p:blipFill>
        <p:spPr>
          <a:xfrm>
            <a:off x="156075" y="753800"/>
            <a:ext cx="3893699" cy="1353626"/>
          </a:xfrm>
          <a:prstGeom prst="rect">
            <a:avLst/>
          </a:prstGeom>
          <a:noFill/>
          <a:ln>
            <a:noFill/>
          </a:ln>
        </p:spPr>
      </p:pic>
      <p:pic>
        <p:nvPicPr>
          <p:cNvPr id="279" name="Google Shape;279;p25"/>
          <p:cNvPicPr preferRelativeResize="0"/>
          <p:nvPr/>
        </p:nvPicPr>
        <p:blipFill>
          <a:blip r:embed="rId4">
            <a:alphaModFix/>
          </a:blip>
          <a:stretch>
            <a:fillRect/>
          </a:stretch>
        </p:blipFill>
        <p:spPr>
          <a:xfrm>
            <a:off x="156075" y="2081775"/>
            <a:ext cx="3893699" cy="2307300"/>
          </a:xfrm>
          <a:prstGeom prst="rect">
            <a:avLst/>
          </a:prstGeom>
          <a:noFill/>
          <a:ln>
            <a:noFill/>
          </a:ln>
        </p:spPr>
      </p:pic>
      <p:sp>
        <p:nvSpPr>
          <p:cNvPr id="280" name="Google Shape;280;p25"/>
          <p:cNvSpPr/>
          <p:nvPr/>
        </p:nvSpPr>
        <p:spPr>
          <a:xfrm>
            <a:off x="4723700" y="2512425"/>
            <a:ext cx="4070400" cy="1683000"/>
          </a:xfrm>
          <a:prstGeom prst="roundRect">
            <a:avLst>
              <a:gd name="adj" fmla="val 16667"/>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5"/>
          <p:cNvSpPr/>
          <p:nvPr/>
        </p:nvSpPr>
        <p:spPr>
          <a:xfrm>
            <a:off x="4723700" y="753800"/>
            <a:ext cx="4070400" cy="14928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5"/>
          <p:cNvSpPr/>
          <p:nvPr/>
        </p:nvSpPr>
        <p:spPr>
          <a:xfrm>
            <a:off x="312125" y="299600"/>
            <a:ext cx="3998100" cy="369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2200">
                <a:solidFill>
                  <a:srgbClr val="C4A159"/>
                </a:solidFill>
                <a:latin typeface="Merriweather"/>
                <a:ea typeface="Merriweather"/>
                <a:cs typeface="Merriweather"/>
                <a:sym typeface="Merriweather"/>
              </a:rPr>
              <a:t>Apple’s privacy policy</a:t>
            </a:r>
            <a:endParaRPr sz="2200">
              <a:solidFill>
                <a:srgbClr val="C4A159"/>
              </a:solidFill>
              <a:latin typeface="Merriweather"/>
              <a:ea typeface="Merriweather"/>
              <a:cs typeface="Merriweather"/>
              <a:sym typeface="Merriweather"/>
            </a:endParaRPr>
          </a:p>
          <a:p>
            <a:pPr marL="0" marR="0" lvl="0" indent="0" algn="l" rtl="0">
              <a:lnSpc>
                <a:spcPct val="90000"/>
              </a:lnSpc>
              <a:spcBef>
                <a:spcPts val="0"/>
              </a:spcBef>
              <a:spcAft>
                <a:spcPts val="0"/>
              </a:spcAft>
              <a:buNone/>
            </a:pPr>
            <a:endParaRPr sz="2200">
              <a:solidFill>
                <a:srgbClr val="C4A159"/>
              </a:solidFill>
              <a:latin typeface="Merriweather"/>
              <a:ea typeface="Merriweather"/>
              <a:cs typeface="Merriweather"/>
              <a:sym typeface="Merriweather"/>
            </a:endParaRPr>
          </a:p>
        </p:txBody>
      </p:sp>
      <p:sp>
        <p:nvSpPr>
          <p:cNvPr id="283" name="Google Shape;283;p25"/>
          <p:cNvSpPr/>
          <p:nvPr/>
        </p:nvSpPr>
        <p:spPr>
          <a:xfrm>
            <a:off x="0" y="73844"/>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sp>
        <p:nvSpPr>
          <p:cNvPr id="284" name="Google Shape;284;p25"/>
          <p:cNvSpPr txBox="1"/>
          <p:nvPr/>
        </p:nvSpPr>
        <p:spPr>
          <a:xfrm>
            <a:off x="4842000" y="985025"/>
            <a:ext cx="3893700" cy="100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200" b="1">
                <a:solidFill>
                  <a:schemeClr val="dk1"/>
                </a:solidFill>
                <a:latin typeface="Courier New"/>
                <a:ea typeface="Courier New"/>
                <a:cs typeface="Courier New"/>
                <a:sym typeface="Courier New"/>
              </a:rPr>
              <a:t>Other big tech firms lost Ad revenue</a:t>
            </a:r>
            <a:endParaRPr sz="1200">
              <a:solidFill>
                <a:schemeClr val="dk1"/>
              </a:solidFill>
              <a:latin typeface="Spectral"/>
              <a:ea typeface="Spectral"/>
              <a:cs typeface="Spectral"/>
              <a:sym typeface="Spectral"/>
            </a:endParaRPr>
          </a:p>
          <a:p>
            <a:pPr marL="0" marR="0" lvl="0" indent="0" algn="l" rtl="0">
              <a:lnSpc>
                <a:spcPct val="115000"/>
              </a:lnSpc>
              <a:spcBef>
                <a:spcPts val="0"/>
              </a:spcBef>
              <a:spcAft>
                <a:spcPts val="0"/>
              </a:spcAft>
              <a:buNone/>
            </a:pPr>
            <a:r>
              <a:rPr lang="en" sz="1200">
                <a:solidFill>
                  <a:schemeClr val="dk1"/>
                </a:solidFill>
                <a:latin typeface="Spectral"/>
                <a:ea typeface="Spectral"/>
                <a:cs typeface="Spectral"/>
                <a:sym typeface="Spectral"/>
              </a:rPr>
              <a:t>Snap, Facebook, Twitter, and YouTube have lost a combined $9.85 billion  in the third and fourth quarters of 2021</a:t>
            </a:r>
            <a:endParaRPr sz="1200">
              <a:solidFill>
                <a:schemeClr val="dk1"/>
              </a:solidFill>
              <a:latin typeface="Spectral"/>
              <a:ea typeface="Spectral"/>
              <a:cs typeface="Spectral"/>
              <a:sym typeface="Spectral"/>
            </a:endParaRPr>
          </a:p>
        </p:txBody>
      </p:sp>
      <p:sp>
        <p:nvSpPr>
          <p:cNvPr id="285" name="Google Shape;285;p25"/>
          <p:cNvSpPr txBox="1"/>
          <p:nvPr/>
        </p:nvSpPr>
        <p:spPr>
          <a:xfrm>
            <a:off x="487925" y="1147475"/>
            <a:ext cx="3372000" cy="1212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solidFill>
                  <a:schemeClr val="lt1"/>
                </a:solidFill>
                <a:latin typeface="Merriweather"/>
                <a:ea typeface="Merriweather"/>
                <a:cs typeface="Merriweather"/>
                <a:sym typeface="Merriweather"/>
              </a:rPr>
              <a:t>2021.4 - Apple released App Tracking Transparency (ATT) and limited apps' ability to track user behavior</a:t>
            </a:r>
            <a:endParaRPr b="1">
              <a:solidFill>
                <a:schemeClr val="lt1"/>
              </a:solidFill>
              <a:latin typeface="Merriweather"/>
              <a:ea typeface="Merriweather"/>
              <a:cs typeface="Merriweather"/>
              <a:sym typeface="Merriweather"/>
            </a:endParaRPr>
          </a:p>
        </p:txBody>
      </p:sp>
      <p:sp>
        <p:nvSpPr>
          <p:cNvPr id="286" name="Google Shape;286;p25"/>
          <p:cNvSpPr txBox="1"/>
          <p:nvPr/>
        </p:nvSpPr>
        <p:spPr>
          <a:xfrm>
            <a:off x="4759850" y="2763873"/>
            <a:ext cx="39981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200" b="1">
                <a:solidFill>
                  <a:schemeClr val="dk1"/>
                </a:solidFill>
                <a:latin typeface="Courier New"/>
                <a:ea typeface="Courier New"/>
                <a:cs typeface="Courier New"/>
                <a:sym typeface="Courier New"/>
              </a:rPr>
              <a:t>Benefit Apple’s own App Store advertising</a:t>
            </a:r>
            <a:endParaRPr sz="1200">
              <a:solidFill>
                <a:schemeClr val="dk1"/>
              </a:solidFill>
              <a:latin typeface="Spectral"/>
              <a:ea typeface="Spectral"/>
              <a:cs typeface="Spectral"/>
              <a:sym typeface="Spectral"/>
            </a:endParaRPr>
          </a:p>
          <a:p>
            <a:pPr marL="0" marR="0" lvl="0" indent="0" algn="l" rtl="0">
              <a:lnSpc>
                <a:spcPct val="115000"/>
              </a:lnSpc>
              <a:spcBef>
                <a:spcPts val="0"/>
              </a:spcBef>
              <a:spcAft>
                <a:spcPts val="0"/>
              </a:spcAft>
              <a:buNone/>
            </a:pPr>
            <a:r>
              <a:rPr lang="en" sz="1200">
                <a:solidFill>
                  <a:schemeClr val="dk1"/>
                </a:solidFill>
                <a:latin typeface="Spectral"/>
                <a:ea typeface="Spectral"/>
                <a:cs typeface="Spectral"/>
                <a:sym typeface="Spectral"/>
              </a:rPr>
              <a:t>Apple went from capturing 17% of all sponsored app store downloads to 58% in 6 month</a:t>
            </a:r>
            <a:endParaRPr sz="1200">
              <a:solidFill>
                <a:schemeClr val="dk1"/>
              </a:solidFill>
              <a:latin typeface="Spectral"/>
              <a:ea typeface="Spectral"/>
              <a:cs typeface="Spectral"/>
              <a:sym typeface="Spectral"/>
            </a:endParaRPr>
          </a:p>
          <a:p>
            <a:pPr marL="0" marR="0" lvl="0" indent="0" algn="l" rtl="0">
              <a:lnSpc>
                <a:spcPct val="115000"/>
              </a:lnSpc>
              <a:spcBef>
                <a:spcPts val="0"/>
              </a:spcBef>
              <a:spcAft>
                <a:spcPts val="0"/>
              </a:spcAft>
              <a:buNone/>
            </a:pPr>
            <a:r>
              <a:rPr lang="en" sz="1200">
                <a:solidFill>
                  <a:schemeClr val="dk1"/>
                </a:solidFill>
                <a:latin typeface="Spectral"/>
                <a:ea typeface="Spectral"/>
                <a:cs typeface="Spectral"/>
                <a:sym typeface="Spectral"/>
              </a:rPr>
              <a:t>Apple’s services business grew 24% year over year last quarter</a:t>
            </a:r>
            <a:endParaRPr sz="1200">
              <a:solidFill>
                <a:schemeClr val="dk1"/>
              </a:solidFill>
              <a:latin typeface="Spectral"/>
              <a:ea typeface="Spectral"/>
              <a:cs typeface="Spectral"/>
              <a:sym typeface="Spectral"/>
            </a:endParaRPr>
          </a:p>
          <a:p>
            <a:pPr marL="685800" marR="0" lvl="0" indent="0" algn="l" rtl="0">
              <a:lnSpc>
                <a:spcPct val="115000"/>
              </a:lnSpc>
              <a:spcBef>
                <a:spcPts val="0"/>
              </a:spcBef>
              <a:spcAft>
                <a:spcPts val="0"/>
              </a:spcAft>
              <a:buNone/>
            </a:pPr>
            <a:r>
              <a:rPr lang="en" sz="1200">
                <a:solidFill>
                  <a:schemeClr val="dk1"/>
                </a:solidFill>
                <a:latin typeface="Spectral"/>
                <a:ea typeface="Spectral"/>
                <a:cs typeface="Spectral"/>
                <a:sym typeface="Spectral"/>
              </a:rPr>
              <a:t> </a:t>
            </a:r>
            <a:endParaRPr sz="1200">
              <a:solidFill>
                <a:schemeClr val="dk1"/>
              </a:solidFill>
              <a:latin typeface="Spectral"/>
              <a:ea typeface="Spectral"/>
              <a:cs typeface="Spectral"/>
              <a:sym typeface="Spectral"/>
            </a:endParaRPr>
          </a:p>
        </p:txBody>
      </p:sp>
      <p:sp>
        <p:nvSpPr>
          <p:cNvPr id="287" name="Google Shape;287;p25"/>
          <p:cNvSpPr/>
          <p:nvPr/>
        </p:nvSpPr>
        <p:spPr>
          <a:xfrm>
            <a:off x="3566700" y="1965800"/>
            <a:ext cx="1275300" cy="916500"/>
          </a:xfrm>
          <a:prstGeom prst="rightArrow">
            <a:avLst>
              <a:gd name="adj1" fmla="val 50000"/>
              <a:gd name="adj2" fmla="val 50000"/>
            </a:avLst>
          </a:prstGeom>
          <a:solidFill>
            <a:schemeClr val="lt2"/>
          </a:solidFill>
          <a:ln w="9525" cap="flat" cmpd="sng">
            <a:solidFill>
              <a:srgbClr val="7F7F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8" name="Google Shape;288;p25"/>
          <p:cNvPicPr preferRelativeResize="0"/>
          <p:nvPr/>
        </p:nvPicPr>
        <p:blipFill rotWithShape="1">
          <a:blip r:embed="rId5">
            <a:alphaModFix/>
          </a:blip>
          <a:srcRect l="32577" t="27694" r="32260" b="31775"/>
          <a:stretch/>
        </p:blipFill>
        <p:spPr>
          <a:xfrm>
            <a:off x="8580125" y="-43575"/>
            <a:ext cx="506750" cy="584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pic>
        <p:nvPicPr>
          <p:cNvPr id="293" name="Google Shape;293;p26"/>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294" name="Google Shape;294;p26"/>
          <p:cNvSpPr txBox="1">
            <a:spLocks noGrp="1"/>
          </p:cNvSpPr>
          <p:nvPr>
            <p:ph type="title"/>
          </p:nvPr>
        </p:nvSpPr>
        <p:spPr>
          <a:xfrm>
            <a:off x="434500" y="253375"/>
            <a:ext cx="7886700" cy="4854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sz="2200">
                <a:solidFill>
                  <a:srgbClr val="C4A159"/>
                </a:solidFill>
                <a:latin typeface="Merriweather"/>
                <a:ea typeface="Merriweather"/>
                <a:cs typeface="Merriweather"/>
                <a:sym typeface="Merriweather"/>
              </a:rPr>
              <a:t>Leadership and Governance</a:t>
            </a:r>
            <a:endParaRPr sz="2200">
              <a:solidFill>
                <a:srgbClr val="C4A159"/>
              </a:solidFill>
              <a:latin typeface="Merriweather"/>
              <a:ea typeface="Merriweather"/>
              <a:cs typeface="Merriweather"/>
              <a:sym typeface="Merriweather"/>
            </a:endParaRPr>
          </a:p>
        </p:txBody>
      </p:sp>
      <p:sp>
        <p:nvSpPr>
          <p:cNvPr id="295" name="Google Shape;295;p26"/>
          <p:cNvSpPr txBox="1"/>
          <p:nvPr/>
        </p:nvSpPr>
        <p:spPr>
          <a:xfrm>
            <a:off x="441525" y="759250"/>
            <a:ext cx="385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C4A159"/>
                </a:solidFill>
              </a:rPr>
              <a:t>Corporate Governance (Selected Areas)</a:t>
            </a:r>
            <a:endParaRPr b="1">
              <a:solidFill>
                <a:srgbClr val="C4A159"/>
              </a:solidFill>
            </a:endParaRPr>
          </a:p>
        </p:txBody>
      </p:sp>
      <p:sp>
        <p:nvSpPr>
          <p:cNvPr id="296" name="Google Shape;296;p26"/>
          <p:cNvSpPr txBox="1"/>
          <p:nvPr/>
        </p:nvSpPr>
        <p:spPr>
          <a:xfrm>
            <a:off x="4661850" y="759250"/>
            <a:ext cx="385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C4A159"/>
                </a:solidFill>
              </a:rPr>
              <a:t>Executive Profile</a:t>
            </a:r>
            <a:endParaRPr b="1">
              <a:solidFill>
                <a:srgbClr val="C4A159"/>
              </a:solidFill>
            </a:endParaRPr>
          </a:p>
        </p:txBody>
      </p:sp>
      <p:cxnSp>
        <p:nvCxnSpPr>
          <p:cNvPr id="297" name="Google Shape;297;p26"/>
          <p:cNvCxnSpPr/>
          <p:nvPr/>
        </p:nvCxnSpPr>
        <p:spPr>
          <a:xfrm rot="10800000" flipH="1">
            <a:off x="298025" y="1187800"/>
            <a:ext cx="3996900" cy="15300"/>
          </a:xfrm>
          <a:prstGeom prst="straightConnector1">
            <a:avLst/>
          </a:prstGeom>
          <a:noFill/>
          <a:ln w="19050" cap="flat" cmpd="sng">
            <a:solidFill>
              <a:srgbClr val="C4A159"/>
            </a:solidFill>
            <a:prstDash val="solid"/>
            <a:round/>
            <a:headEnd type="none" w="med" len="med"/>
            <a:tailEnd type="none" w="med" len="med"/>
          </a:ln>
        </p:spPr>
      </p:cxnSp>
      <p:cxnSp>
        <p:nvCxnSpPr>
          <p:cNvPr id="298" name="Google Shape;298;p26"/>
          <p:cNvCxnSpPr/>
          <p:nvPr/>
        </p:nvCxnSpPr>
        <p:spPr>
          <a:xfrm>
            <a:off x="4708725" y="1187950"/>
            <a:ext cx="3853500" cy="0"/>
          </a:xfrm>
          <a:prstGeom prst="straightConnector1">
            <a:avLst/>
          </a:prstGeom>
          <a:noFill/>
          <a:ln w="19050" cap="flat" cmpd="sng">
            <a:solidFill>
              <a:srgbClr val="C4A159"/>
            </a:solidFill>
            <a:prstDash val="solid"/>
            <a:round/>
            <a:headEnd type="none" w="med" len="med"/>
            <a:tailEnd type="none" w="med" len="med"/>
          </a:ln>
        </p:spPr>
      </p:cxnSp>
      <p:sp>
        <p:nvSpPr>
          <p:cNvPr id="299" name="Google Shape;299;p26"/>
          <p:cNvSpPr txBox="1"/>
          <p:nvPr/>
        </p:nvSpPr>
        <p:spPr>
          <a:xfrm>
            <a:off x="434500" y="4732500"/>
            <a:ext cx="4579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t>(Source: Apple, 2022)</a:t>
            </a:r>
            <a:endParaRPr sz="1200" b="1"/>
          </a:p>
        </p:txBody>
      </p:sp>
      <p:sp>
        <p:nvSpPr>
          <p:cNvPr id="300" name="Google Shape;300;p26"/>
          <p:cNvSpPr/>
          <p:nvPr/>
        </p:nvSpPr>
        <p:spPr>
          <a:xfrm>
            <a:off x="0" y="226243"/>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301" name="Google Shape;301;p26"/>
          <p:cNvPicPr preferRelativeResize="0"/>
          <p:nvPr/>
        </p:nvPicPr>
        <p:blipFill rotWithShape="1">
          <a:blip r:embed="rId4">
            <a:alphaModFix/>
          </a:blip>
          <a:srcRect l="32577" t="27694" r="32260" b="31775"/>
          <a:stretch/>
        </p:blipFill>
        <p:spPr>
          <a:xfrm>
            <a:off x="8580125" y="-43575"/>
            <a:ext cx="506750" cy="584100"/>
          </a:xfrm>
          <a:prstGeom prst="rect">
            <a:avLst/>
          </a:prstGeom>
          <a:noFill/>
          <a:ln>
            <a:noFill/>
          </a:ln>
        </p:spPr>
      </p:pic>
      <p:pic>
        <p:nvPicPr>
          <p:cNvPr id="302" name="Google Shape;302;p26"/>
          <p:cNvPicPr preferRelativeResize="0"/>
          <p:nvPr/>
        </p:nvPicPr>
        <p:blipFill>
          <a:blip r:embed="rId5">
            <a:alphaModFix/>
          </a:blip>
          <a:stretch>
            <a:fillRect/>
          </a:stretch>
        </p:blipFill>
        <p:spPr>
          <a:xfrm>
            <a:off x="4763700" y="1371600"/>
            <a:ext cx="1338300" cy="1434601"/>
          </a:xfrm>
          <a:prstGeom prst="rect">
            <a:avLst/>
          </a:prstGeom>
          <a:noFill/>
          <a:ln>
            <a:noFill/>
          </a:ln>
        </p:spPr>
      </p:pic>
      <p:pic>
        <p:nvPicPr>
          <p:cNvPr id="303" name="Google Shape;303;p26"/>
          <p:cNvPicPr preferRelativeResize="0"/>
          <p:nvPr/>
        </p:nvPicPr>
        <p:blipFill>
          <a:blip r:embed="rId6">
            <a:alphaModFix/>
          </a:blip>
          <a:stretch>
            <a:fillRect/>
          </a:stretch>
        </p:blipFill>
        <p:spPr>
          <a:xfrm>
            <a:off x="6102000" y="1371599"/>
            <a:ext cx="1266128" cy="1434601"/>
          </a:xfrm>
          <a:prstGeom prst="rect">
            <a:avLst/>
          </a:prstGeom>
          <a:noFill/>
          <a:ln>
            <a:noFill/>
          </a:ln>
        </p:spPr>
      </p:pic>
      <p:pic>
        <p:nvPicPr>
          <p:cNvPr id="304" name="Google Shape;304;p26"/>
          <p:cNvPicPr preferRelativeResize="0"/>
          <p:nvPr/>
        </p:nvPicPr>
        <p:blipFill>
          <a:blip r:embed="rId7">
            <a:alphaModFix/>
          </a:blip>
          <a:stretch>
            <a:fillRect/>
          </a:stretch>
        </p:blipFill>
        <p:spPr>
          <a:xfrm>
            <a:off x="7368125" y="1325888"/>
            <a:ext cx="1338300" cy="1526022"/>
          </a:xfrm>
          <a:prstGeom prst="rect">
            <a:avLst/>
          </a:prstGeom>
          <a:noFill/>
          <a:ln>
            <a:noFill/>
          </a:ln>
        </p:spPr>
      </p:pic>
      <p:sp>
        <p:nvSpPr>
          <p:cNvPr id="305" name="Google Shape;305;p26"/>
          <p:cNvSpPr txBox="1"/>
          <p:nvPr/>
        </p:nvSpPr>
        <p:spPr>
          <a:xfrm>
            <a:off x="4814250" y="3045250"/>
            <a:ext cx="385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C4A159"/>
                </a:solidFill>
              </a:rPr>
              <a:t>Board of Directors</a:t>
            </a:r>
            <a:endParaRPr b="1">
              <a:solidFill>
                <a:srgbClr val="C4A159"/>
              </a:solidFill>
            </a:endParaRPr>
          </a:p>
        </p:txBody>
      </p:sp>
      <p:cxnSp>
        <p:nvCxnSpPr>
          <p:cNvPr id="306" name="Google Shape;306;p26"/>
          <p:cNvCxnSpPr/>
          <p:nvPr/>
        </p:nvCxnSpPr>
        <p:spPr>
          <a:xfrm>
            <a:off x="4861125" y="3473950"/>
            <a:ext cx="3853500" cy="0"/>
          </a:xfrm>
          <a:prstGeom prst="straightConnector1">
            <a:avLst/>
          </a:prstGeom>
          <a:noFill/>
          <a:ln w="19050" cap="flat" cmpd="sng">
            <a:solidFill>
              <a:srgbClr val="C4A159"/>
            </a:solidFill>
            <a:prstDash val="solid"/>
            <a:round/>
            <a:headEnd type="none" w="med" len="med"/>
            <a:tailEnd type="none" w="med" len="med"/>
          </a:ln>
        </p:spPr>
      </p:cxnSp>
      <p:pic>
        <p:nvPicPr>
          <p:cNvPr id="307" name="Google Shape;307;p26"/>
          <p:cNvPicPr preferRelativeResize="0"/>
          <p:nvPr/>
        </p:nvPicPr>
        <p:blipFill>
          <a:blip r:embed="rId8">
            <a:alphaModFix/>
          </a:blip>
          <a:stretch>
            <a:fillRect/>
          </a:stretch>
        </p:blipFill>
        <p:spPr>
          <a:xfrm>
            <a:off x="4411277" y="3764300"/>
            <a:ext cx="1756251" cy="1278099"/>
          </a:xfrm>
          <a:prstGeom prst="rect">
            <a:avLst/>
          </a:prstGeom>
          <a:noFill/>
          <a:ln>
            <a:noFill/>
          </a:ln>
        </p:spPr>
      </p:pic>
      <p:pic>
        <p:nvPicPr>
          <p:cNvPr id="308" name="Google Shape;308;p26"/>
          <p:cNvPicPr preferRelativeResize="0"/>
          <p:nvPr/>
        </p:nvPicPr>
        <p:blipFill>
          <a:blip r:embed="rId9">
            <a:alphaModFix/>
          </a:blip>
          <a:stretch>
            <a:fillRect/>
          </a:stretch>
        </p:blipFill>
        <p:spPr>
          <a:xfrm>
            <a:off x="6303338" y="3764300"/>
            <a:ext cx="969075" cy="1170500"/>
          </a:xfrm>
          <a:prstGeom prst="rect">
            <a:avLst/>
          </a:prstGeom>
          <a:noFill/>
          <a:ln>
            <a:noFill/>
          </a:ln>
        </p:spPr>
      </p:pic>
      <p:pic>
        <p:nvPicPr>
          <p:cNvPr id="309" name="Google Shape;309;p26"/>
          <p:cNvPicPr preferRelativeResize="0"/>
          <p:nvPr/>
        </p:nvPicPr>
        <p:blipFill>
          <a:blip r:embed="rId10">
            <a:alphaModFix/>
          </a:blip>
          <a:stretch>
            <a:fillRect/>
          </a:stretch>
        </p:blipFill>
        <p:spPr>
          <a:xfrm>
            <a:off x="7557470" y="3764300"/>
            <a:ext cx="1110281" cy="1102900"/>
          </a:xfrm>
          <a:prstGeom prst="rect">
            <a:avLst/>
          </a:prstGeom>
          <a:noFill/>
          <a:ln>
            <a:noFill/>
          </a:ln>
        </p:spPr>
      </p:pic>
      <p:sp>
        <p:nvSpPr>
          <p:cNvPr id="310" name="Google Shape;310;p26"/>
          <p:cNvSpPr txBox="1"/>
          <p:nvPr/>
        </p:nvSpPr>
        <p:spPr>
          <a:xfrm>
            <a:off x="1214250" y="1468050"/>
            <a:ext cx="1986600" cy="4002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b="1"/>
              <a:t>Board of Directors</a:t>
            </a:r>
            <a:endParaRPr b="1"/>
          </a:p>
        </p:txBody>
      </p:sp>
      <p:cxnSp>
        <p:nvCxnSpPr>
          <p:cNvPr id="311" name="Google Shape;311;p26"/>
          <p:cNvCxnSpPr/>
          <p:nvPr/>
        </p:nvCxnSpPr>
        <p:spPr>
          <a:xfrm rot="10800000">
            <a:off x="2202300" y="1871100"/>
            <a:ext cx="10500" cy="435600"/>
          </a:xfrm>
          <a:prstGeom prst="straightConnector1">
            <a:avLst/>
          </a:prstGeom>
          <a:noFill/>
          <a:ln w="9525" cap="flat" cmpd="sng">
            <a:solidFill>
              <a:schemeClr val="dk2"/>
            </a:solidFill>
            <a:prstDash val="solid"/>
            <a:round/>
            <a:headEnd type="none" w="med" len="med"/>
            <a:tailEnd type="none" w="med" len="med"/>
          </a:ln>
        </p:spPr>
      </p:cxnSp>
      <p:sp>
        <p:nvSpPr>
          <p:cNvPr id="312" name="Google Shape;312;p26"/>
          <p:cNvSpPr txBox="1"/>
          <p:nvPr/>
        </p:nvSpPr>
        <p:spPr>
          <a:xfrm>
            <a:off x="298025" y="2309550"/>
            <a:ext cx="1210800" cy="554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t>Audit Committee</a:t>
            </a:r>
            <a:endParaRPr sz="1200" b="1"/>
          </a:p>
        </p:txBody>
      </p:sp>
      <p:sp>
        <p:nvSpPr>
          <p:cNvPr id="313" name="Google Shape;313;p26"/>
          <p:cNvSpPr txBox="1"/>
          <p:nvPr/>
        </p:nvSpPr>
        <p:spPr>
          <a:xfrm>
            <a:off x="1602150" y="2309550"/>
            <a:ext cx="1338300" cy="554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t>Compensation Committee</a:t>
            </a:r>
            <a:endParaRPr sz="1200" b="1"/>
          </a:p>
        </p:txBody>
      </p:sp>
      <p:sp>
        <p:nvSpPr>
          <p:cNvPr id="314" name="Google Shape;314;p26"/>
          <p:cNvSpPr txBox="1"/>
          <p:nvPr/>
        </p:nvSpPr>
        <p:spPr>
          <a:xfrm>
            <a:off x="3033775" y="2309550"/>
            <a:ext cx="1210800" cy="554100"/>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t>Nominating Committee</a:t>
            </a:r>
            <a:endParaRPr sz="1200" b="1"/>
          </a:p>
        </p:txBody>
      </p:sp>
      <p:cxnSp>
        <p:nvCxnSpPr>
          <p:cNvPr id="315" name="Google Shape;315;p26"/>
          <p:cNvCxnSpPr>
            <a:stCxn id="310" idx="2"/>
            <a:endCxn id="312" idx="0"/>
          </p:cNvCxnSpPr>
          <p:nvPr/>
        </p:nvCxnSpPr>
        <p:spPr>
          <a:xfrm flipH="1">
            <a:off x="903450" y="1868250"/>
            <a:ext cx="1304100" cy="441300"/>
          </a:xfrm>
          <a:prstGeom prst="straightConnector1">
            <a:avLst/>
          </a:prstGeom>
          <a:noFill/>
          <a:ln w="9525" cap="flat" cmpd="sng">
            <a:solidFill>
              <a:schemeClr val="dk2"/>
            </a:solidFill>
            <a:prstDash val="solid"/>
            <a:round/>
            <a:headEnd type="none" w="med" len="med"/>
            <a:tailEnd type="none" w="med" len="med"/>
          </a:ln>
        </p:spPr>
      </p:cxnSp>
      <p:cxnSp>
        <p:nvCxnSpPr>
          <p:cNvPr id="316" name="Google Shape;316;p26"/>
          <p:cNvCxnSpPr>
            <a:stCxn id="310" idx="2"/>
            <a:endCxn id="314" idx="0"/>
          </p:cNvCxnSpPr>
          <p:nvPr/>
        </p:nvCxnSpPr>
        <p:spPr>
          <a:xfrm>
            <a:off x="2207550" y="1868250"/>
            <a:ext cx="1431600" cy="441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27"/>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322" name="Google Shape;322;p27"/>
          <p:cNvSpPr txBox="1">
            <a:spLocks noGrp="1"/>
          </p:cNvSpPr>
          <p:nvPr>
            <p:ph type="title"/>
          </p:nvPr>
        </p:nvSpPr>
        <p:spPr>
          <a:xfrm>
            <a:off x="392600" y="211850"/>
            <a:ext cx="7428000" cy="400200"/>
          </a:xfrm>
          <a:prstGeom prst="rect">
            <a:avLst/>
          </a:prstGeom>
        </p:spPr>
        <p:txBody>
          <a:bodyPr spcFirstLastPara="1" wrap="square" lIns="68575" tIns="34275" rIns="68575" bIns="34275" anchor="t" anchorCtr="0">
            <a:normAutofit/>
          </a:bodyPr>
          <a:lstStyle/>
          <a:p>
            <a:pPr marL="0" lvl="0" indent="0" algn="l" rtl="0">
              <a:spcBef>
                <a:spcPts val="0"/>
              </a:spcBef>
              <a:spcAft>
                <a:spcPts val="0"/>
              </a:spcAft>
              <a:buNone/>
            </a:pPr>
            <a:r>
              <a:rPr lang="en" sz="2200" b="1">
                <a:solidFill>
                  <a:srgbClr val="C4A159"/>
                </a:solidFill>
                <a:latin typeface="Merriweather"/>
                <a:ea typeface="Merriweather"/>
                <a:cs typeface="Merriweather"/>
                <a:sym typeface="Merriweather"/>
              </a:rPr>
              <a:t>Financial Analysis - Net Sales Hits Records in 2021</a:t>
            </a:r>
            <a:endParaRPr sz="2200" b="1">
              <a:solidFill>
                <a:srgbClr val="C4A159"/>
              </a:solidFill>
              <a:latin typeface="Merriweather"/>
              <a:ea typeface="Merriweather"/>
              <a:cs typeface="Merriweather"/>
              <a:sym typeface="Merriweather"/>
            </a:endParaRPr>
          </a:p>
        </p:txBody>
      </p:sp>
      <p:sp>
        <p:nvSpPr>
          <p:cNvPr id="323" name="Google Shape;323;p27"/>
          <p:cNvSpPr txBox="1"/>
          <p:nvPr/>
        </p:nvSpPr>
        <p:spPr>
          <a:xfrm>
            <a:off x="5654750" y="805600"/>
            <a:ext cx="314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C4A159"/>
                </a:solidFill>
              </a:rPr>
              <a:t>Revenue from Product</a:t>
            </a:r>
            <a:endParaRPr b="1">
              <a:solidFill>
                <a:srgbClr val="C4A159"/>
              </a:solidFill>
            </a:endParaRPr>
          </a:p>
        </p:txBody>
      </p:sp>
      <p:cxnSp>
        <p:nvCxnSpPr>
          <p:cNvPr id="324" name="Google Shape;324;p27"/>
          <p:cNvCxnSpPr/>
          <p:nvPr/>
        </p:nvCxnSpPr>
        <p:spPr>
          <a:xfrm>
            <a:off x="5654750" y="1234300"/>
            <a:ext cx="3144900" cy="0"/>
          </a:xfrm>
          <a:prstGeom prst="straightConnector1">
            <a:avLst/>
          </a:prstGeom>
          <a:noFill/>
          <a:ln w="19050" cap="flat" cmpd="sng">
            <a:solidFill>
              <a:srgbClr val="C4A159"/>
            </a:solidFill>
            <a:prstDash val="solid"/>
            <a:round/>
            <a:headEnd type="none" w="med" len="med"/>
            <a:tailEnd type="none" w="med" len="med"/>
          </a:ln>
        </p:spPr>
      </p:cxnSp>
      <p:sp>
        <p:nvSpPr>
          <p:cNvPr id="325" name="Google Shape;325;p27"/>
          <p:cNvSpPr/>
          <p:nvPr/>
        </p:nvSpPr>
        <p:spPr>
          <a:xfrm>
            <a:off x="0" y="197118"/>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326" name="Google Shape;326;p27"/>
          <p:cNvPicPr preferRelativeResize="0"/>
          <p:nvPr/>
        </p:nvPicPr>
        <p:blipFill rotWithShape="1">
          <a:blip r:embed="rId4">
            <a:alphaModFix/>
          </a:blip>
          <a:srcRect l="32577" t="27694" r="32260" b="31775"/>
          <a:stretch/>
        </p:blipFill>
        <p:spPr>
          <a:xfrm>
            <a:off x="8580125" y="-43575"/>
            <a:ext cx="506750" cy="584100"/>
          </a:xfrm>
          <a:prstGeom prst="rect">
            <a:avLst/>
          </a:prstGeom>
          <a:noFill/>
          <a:ln>
            <a:noFill/>
          </a:ln>
        </p:spPr>
      </p:pic>
      <p:sp>
        <p:nvSpPr>
          <p:cNvPr id="327" name="Google Shape;327;p27"/>
          <p:cNvSpPr txBox="1"/>
          <p:nvPr/>
        </p:nvSpPr>
        <p:spPr>
          <a:xfrm>
            <a:off x="5654750" y="2253400"/>
            <a:ext cx="3144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C4A159"/>
                </a:solidFill>
              </a:rPr>
              <a:t>Revenue from Service</a:t>
            </a:r>
            <a:endParaRPr b="1">
              <a:solidFill>
                <a:srgbClr val="C4A159"/>
              </a:solidFill>
            </a:endParaRPr>
          </a:p>
        </p:txBody>
      </p:sp>
      <p:cxnSp>
        <p:nvCxnSpPr>
          <p:cNvPr id="328" name="Google Shape;328;p27"/>
          <p:cNvCxnSpPr/>
          <p:nvPr/>
        </p:nvCxnSpPr>
        <p:spPr>
          <a:xfrm>
            <a:off x="5654750" y="2682100"/>
            <a:ext cx="3144900" cy="0"/>
          </a:xfrm>
          <a:prstGeom prst="straightConnector1">
            <a:avLst/>
          </a:prstGeom>
          <a:noFill/>
          <a:ln w="19050" cap="flat" cmpd="sng">
            <a:solidFill>
              <a:srgbClr val="C4A159"/>
            </a:solidFill>
            <a:prstDash val="solid"/>
            <a:round/>
            <a:headEnd type="none" w="med" len="med"/>
            <a:tailEnd type="none" w="med" len="med"/>
          </a:ln>
        </p:spPr>
      </p:cxnSp>
      <p:sp>
        <p:nvSpPr>
          <p:cNvPr id="329" name="Google Shape;329;p27"/>
          <p:cNvSpPr txBox="1"/>
          <p:nvPr/>
        </p:nvSpPr>
        <p:spPr>
          <a:xfrm>
            <a:off x="5654750" y="1257850"/>
            <a:ext cx="3144900" cy="972000"/>
          </a:xfrm>
          <a:prstGeom prst="rect">
            <a:avLst/>
          </a:prstGeom>
          <a:noFill/>
          <a:ln>
            <a:noFill/>
          </a:ln>
        </p:spPr>
        <p:txBody>
          <a:bodyPr spcFirstLastPara="1" wrap="square" lIns="91425" tIns="91425" rIns="91425" bIns="91425" anchor="t" anchorCtr="0">
            <a:spAutoFit/>
          </a:bodyPr>
          <a:lstStyle/>
          <a:p>
            <a:pPr marL="0" lvl="0" indent="0" algn="l" rtl="0">
              <a:lnSpc>
                <a:spcPct val="142857"/>
              </a:lnSpc>
              <a:spcBef>
                <a:spcPts val="0"/>
              </a:spcBef>
              <a:spcAft>
                <a:spcPts val="0"/>
              </a:spcAft>
              <a:buNone/>
            </a:pPr>
            <a:r>
              <a:rPr lang="en" sz="1300" b="1">
                <a:solidFill>
                  <a:schemeClr val="dk1"/>
                </a:solidFill>
              </a:rPr>
              <a:t>Key Drivers in 2022 </a:t>
            </a:r>
            <a:r>
              <a:rPr lang="en" sz="1300">
                <a:solidFill>
                  <a:schemeClr val="dk1"/>
                </a:solidFill>
              </a:rPr>
              <a:t>~ M2 chip, Mac Pro, iMac Pro and future displays</a:t>
            </a:r>
            <a:endParaRPr sz="1300">
              <a:solidFill>
                <a:schemeClr val="dk1"/>
              </a:solidFill>
            </a:endParaRPr>
          </a:p>
          <a:p>
            <a:pPr marL="0" lvl="0" indent="0" algn="l" rtl="0">
              <a:spcBef>
                <a:spcPts val="0"/>
              </a:spcBef>
              <a:spcAft>
                <a:spcPts val="0"/>
              </a:spcAft>
              <a:buNone/>
            </a:pPr>
            <a:endParaRPr/>
          </a:p>
        </p:txBody>
      </p:sp>
      <p:sp>
        <p:nvSpPr>
          <p:cNvPr id="330" name="Google Shape;330;p27"/>
          <p:cNvSpPr txBox="1"/>
          <p:nvPr/>
        </p:nvSpPr>
        <p:spPr>
          <a:xfrm>
            <a:off x="5654750" y="2710600"/>
            <a:ext cx="3144900" cy="1528200"/>
          </a:xfrm>
          <a:prstGeom prst="rect">
            <a:avLst/>
          </a:prstGeom>
          <a:noFill/>
          <a:ln>
            <a:noFill/>
          </a:ln>
        </p:spPr>
        <p:txBody>
          <a:bodyPr spcFirstLastPara="1" wrap="square" lIns="91425" tIns="91425" rIns="91425" bIns="91425" anchor="t" anchorCtr="0">
            <a:spAutoFit/>
          </a:bodyPr>
          <a:lstStyle/>
          <a:p>
            <a:pPr marL="0" lvl="0" indent="0" algn="l" rtl="0">
              <a:lnSpc>
                <a:spcPct val="142857"/>
              </a:lnSpc>
              <a:spcBef>
                <a:spcPts val="0"/>
              </a:spcBef>
              <a:spcAft>
                <a:spcPts val="0"/>
              </a:spcAft>
              <a:buNone/>
            </a:pPr>
            <a:r>
              <a:rPr lang="en" sz="1300" b="1">
                <a:solidFill>
                  <a:schemeClr val="dk1"/>
                </a:solidFill>
              </a:rPr>
              <a:t>Product Strategy Shift ~ </a:t>
            </a:r>
            <a:r>
              <a:rPr lang="en" sz="1300">
                <a:solidFill>
                  <a:schemeClr val="dk1"/>
                </a:solidFill>
              </a:rPr>
              <a:t>Hardware leasing service</a:t>
            </a:r>
            <a:endParaRPr sz="1300">
              <a:solidFill>
                <a:schemeClr val="dk1"/>
              </a:solidFill>
            </a:endParaRPr>
          </a:p>
          <a:p>
            <a:pPr marL="0" lvl="0" indent="0" algn="l" rtl="0">
              <a:lnSpc>
                <a:spcPct val="142857"/>
              </a:lnSpc>
              <a:spcBef>
                <a:spcPts val="0"/>
              </a:spcBef>
              <a:spcAft>
                <a:spcPts val="0"/>
              </a:spcAft>
              <a:buNone/>
            </a:pPr>
            <a:r>
              <a:rPr lang="en" sz="1300" b="1">
                <a:solidFill>
                  <a:schemeClr val="dk1"/>
                </a:solidFill>
              </a:rPr>
              <a:t>Major Software update ~ </a:t>
            </a:r>
            <a:r>
              <a:rPr lang="en" sz="1300">
                <a:solidFill>
                  <a:schemeClr val="dk1"/>
                </a:solidFill>
              </a:rPr>
              <a:t>iOS 16 </a:t>
            </a:r>
            <a:endParaRPr sz="1300">
              <a:solidFill>
                <a:schemeClr val="dk1"/>
              </a:solidFill>
            </a:endParaRPr>
          </a:p>
          <a:p>
            <a:pPr marL="0" lvl="0" indent="0" algn="l" rtl="0">
              <a:lnSpc>
                <a:spcPct val="142857"/>
              </a:lnSpc>
              <a:spcBef>
                <a:spcPts val="0"/>
              </a:spcBef>
              <a:spcAft>
                <a:spcPts val="0"/>
              </a:spcAft>
              <a:buNone/>
            </a:pPr>
            <a:r>
              <a:rPr lang="en" sz="1300" b="1">
                <a:solidFill>
                  <a:schemeClr val="dk1"/>
                </a:solidFill>
              </a:rPr>
              <a:t>Embracing Innovation in Trends ~</a:t>
            </a:r>
            <a:r>
              <a:rPr lang="en" sz="1300">
                <a:solidFill>
                  <a:schemeClr val="dk1"/>
                </a:solidFill>
              </a:rPr>
              <a:t> New Apple Watch to gather health data</a:t>
            </a:r>
            <a:endParaRPr sz="1300">
              <a:solidFill>
                <a:schemeClr val="dk1"/>
              </a:solidFill>
            </a:endParaRPr>
          </a:p>
        </p:txBody>
      </p:sp>
      <p:pic>
        <p:nvPicPr>
          <p:cNvPr id="331" name="Google Shape;331;p27"/>
          <p:cNvPicPr preferRelativeResize="0"/>
          <p:nvPr/>
        </p:nvPicPr>
        <p:blipFill>
          <a:blip r:embed="rId5">
            <a:alphaModFix/>
          </a:blip>
          <a:stretch>
            <a:fillRect/>
          </a:stretch>
        </p:blipFill>
        <p:spPr>
          <a:xfrm>
            <a:off x="392600" y="1032600"/>
            <a:ext cx="4954501" cy="3149199"/>
          </a:xfrm>
          <a:prstGeom prst="rect">
            <a:avLst/>
          </a:prstGeom>
          <a:noFill/>
          <a:ln w="9525" cap="flat" cmpd="sng">
            <a:solidFill>
              <a:srgbClr val="C4A159"/>
            </a:solidFill>
            <a:prstDash val="solid"/>
            <a:round/>
            <a:headEnd type="none" w="sm" len="sm"/>
            <a:tailEnd type="none" w="sm" len="sm"/>
          </a:ln>
        </p:spPr>
      </p:pic>
      <p:pic>
        <p:nvPicPr>
          <p:cNvPr id="332" name="Google Shape;332;p27"/>
          <p:cNvPicPr preferRelativeResize="0"/>
          <p:nvPr/>
        </p:nvPicPr>
        <p:blipFill>
          <a:blip r:embed="rId6">
            <a:alphaModFix/>
          </a:blip>
          <a:stretch>
            <a:fillRect/>
          </a:stretch>
        </p:blipFill>
        <p:spPr>
          <a:xfrm>
            <a:off x="392600" y="4295800"/>
            <a:ext cx="8187525" cy="684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pic>
        <p:nvPicPr>
          <p:cNvPr id="337" name="Google Shape;337;p28"/>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338" name="Google Shape;338;p28"/>
          <p:cNvSpPr txBox="1">
            <a:spLocks noGrp="1"/>
          </p:cNvSpPr>
          <p:nvPr>
            <p:ph type="title"/>
          </p:nvPr>
        </p:nvSpPr>
        <p:spPr>
          <a:xfrm>
            <a:off x="400050" y="273850"/>
            <a:ext cx="8449800" cy="994200"/>
          </a:xfrm>
          <a:prstGeom prst="rect">
            <a:avLst/>
          </a:prstGeom>
        </p:spPr>
        <p:txBody>
          <a:bodyPr spcFirstLastPara="1" wrap="square" lIns="68575" tIns="34275" rIns="68575" bIns="34275" anchor="t" anchorCtr="0">
            <a:normAutofit fontScale="90000"/>
          </a:bodyPr>
          <a:lstStyle/>
          <a:p>
            <a:pPr marL="0" lvl="0" indent="0" algn="l" rtl="0">
              <a:lnSpc>
                <a:spcPct val="100000"/>
              </a:lnSpc>
              <a:spcBef>
                <a:spcPts val="0"/>
              </a:spcBef>
              <a:spcAft>
                <a:spcPts val="0"/>
              </a:spcAft>
              <a:buNone/>
            </a:pPr>
            <a:r>
              <a:rPr lang="en" sz="2400" b="1">
                <a:solidFill>
                  <a:srgbClr val="C4A159"/>
                </a:solidFill>
                <a:latin typeface="Merriweather"/>
                <a:ea typeface="Merriweather"/>
                <a:cs typeface="Merriweather"/>
                <a:sym typeface="Merriweather"/>
              </a:rPr>
              <a:t>Financial Analysis - Effective Supply Chain Management</a:t>
            </a:r>
            <a:endParaRPr sz="2400" b="1">
              <a:solidFill>
                <a:srgbClr val="C4A159"/>
              </a:solidFill>
              <a:latin typeface="Merriweather"/>
              <a:ea typeface="Merriweather"/>
              <a:cs typeface="Merriweather"/>
              <a:sym typeface="Merriweather"/>
            </a:endParaRPr>
          </a:p>
          <a:p>
            <a:pPr marL="0" lvl="0" indent="0" algn="l" rtl="0">
              <a:spcBef>
                <a:spcPts val="0"/>
              </a:spcBef>
              <a:spcAft>
                <a:spcPts val="0"/>
              </a:spcAft>
              <a:buNone/>
            </a:pPr>
            <a:endParaRPr b="1"/>
          </a:p>
        </p:txBody>
      </p:sp>
      <p:sp>
        <p:nvSpPr>
          <p:cNvPr id="339" name="Google Shape;339;p28"/>
          <p:cNvSpPr txBox="1">
            <a:spLocks noGrp="1"/>
          </p:cNvSpPr>
          <p:nvPr>
            <p:ph type="body" idx="1"/>
          </p:nvPr>
        </p:nvSpPr>
        <p:spPr>
          <a:xfrm>
            <a:off x="232375" y="940050"/>
            <a:ext cx="4261200" cy="4542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r>
              <a:rPr lang="en" sz="1400" b="1">
                <a:solidFill>
                  <a:srgbClr val="C4A159"/>
                </a:solidFill>
                <a:latin typeface="Arial"/>
                <a:ea typeface="Arial"/>
                <a:cs typeface="Arial"/>
                <a:sym typeface="Arial"/>
              </a:rPr>
              <a:t>Inventory Turnover decreased from 2018 to 2021</a:t>
            </a:r>
            <a:endParaRPr sz="1400" b="1">
              <a:solidFill>
                <a:srgbClr val="C4A159"/>
              </a:solidFill>
              <a:latin typeface="Arial"/>
              <a:ea typeface="Arial"/>
              <a:cs typeface="Arial"/>
              <a:sym typeface="Arial"/>
            </a:endParaRPr>
          </a:p>
        </p:txBody>
      </p:sp>
      <p:cxnSp>
        <p:nvCxnSpPr>
          <p:cNvPr id="340" name="Google Shape;340;p28"/>
          <p:cNvCxnSpPr/>
          <p:nvPr/>
        </p:nvCxnSpPr>
        <p:spPr>
          <a:xfrm rot="10800000" flipH="1">
            <a:off x="232375" y="1270450"/>
            <a:ext cx="4152000" cy="13200"/>
          </a:xfrm>
          <a:prstGeom prst="straightConnector1">
            <a:avLst/>
          </a:prstGeom>
          <a:noFill/>
          <a:ln w="19050" cap="flat" cmpd="sng">
            <a:solidFill>
              <a:srgbClr val="C4A159"/>
            </a:solidFill>
            <a:prstDash val="solid"/>
            <a:round/>
            <a:headEnd type="none" w="med" len="med"/>
            <a:tailEnd type="none" w="med" len="med"/>
          </a:ln>
        </p:spPr>
      </p:cxnSp>
      <p:sp>
        <p:nvSpPr>
          <p:cNvPr id="341" name="Google Shape;341;p28"/>
          <p:cNvSpPr txBox="1">
            <a:spLocks noGrp="1"/>
          </p:cNvSpPr>
          <p:nvPr>
            <p:ph type="body" idx="1"/>
          </p:nvPr>
        </p:nvSpPr>
        <p:spPr>
          <a:xfrm>
            <a:off x="4728175" y="940050"/>
            <a:ext cx="4261200" cy="3279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r>
              <a:rPr lang="en" sz="1400" b="1">
                <a:solidFill>
                  <a:srgbClr val="C4A159"/>
                </a:solidFill>
                <a:latin typeface="Arial"/>
                <a:ea typeface="Arial"/>
                <a:cs typeface="Arial"/>
                <a:sym typeface="Arial"/>
              </a:rPr>
              <a:t>Cash Conversion Cycle Peer Analysis</a:t>
            </a:r>
            <a:endParaRPr sz="1400" b="1">
              <a:solidFill>
                <a:srgbClr val="C4A159"/>
              </a:solidFill>
              <a:latin typeface="Arial"/>
              <a:ea typeface="Arial"/>
              <a:cs typeface="Arial"/>
              <a:sym typeface="Arial"/>
            </a:endParaRPr>
          </a:p>
        </p:txBody>
      </p:sp>
      <p:cxnSp>
        <p:nvCxnSpPr>
          <p:cNvPr id="342" name="Google Shape;342;p28"/>
          <p:cNvCxnSpPr/>
          <p:nvPr/>
        </p:nvCxnSpPr>
        <p:spPr>
          <a:xfrm rot="10800000" flipH="1">
            <a:off x="4493575" y="1270450"/>
            <a:ext cx="4152000" cy="13200"/>
          </a:xfrm>
          <a:prstGeom prst="straightConnector1">
            <a:avLst/>
          </a:prstGeom>
          <a:noFill/>
          <a:ln w="19050" cap="flat" cmpd="sng">
            <a:solidFill>
              <a:srgbClr val="C4A159"/>
            </a:solidFill>
            <a:prstDash val="solid"/>
            <a:round/>
            <a:headEnd type="none" w="med" len="med"/>
            <a:tailEnd type="none" w="med" len="med"/>
          </a:ln>
        </p:spPr>
      </p:cxnSp>
      <p:pic>
        <p:nvPicPr>
          <p:cNvPr id="343" name="Google Shape;343;p28"/>
          <p:cNvPicPr preferRelativeResize="0"/>
          <p:nvPr/>
        </p:nvPicPr>
        <p:blipFill>
          <a:blip r:embed="rId4">
            <a:alphaModFix/>
          </a:blip>
          <a:stretch>
            <a:fillRect/>
          </a:stretch>
        </p:blipFill>
        <p:spPr>
          <a:xfrm>
            <a:off x="4526300" y="1362250"/>
            <a:ext cx="4086550" cy="3125050"/>
          </a:xfrm>
          <a:prstGeom prst="rect">
            <a:avLst/>
          </a:prstGeom>
          <a:noFill/>
          <a:ln w="9525" cap="flat" cmpd="sng">
            <a:solidFill>
              <a:srgbClr val="C4A159"/>
            </a:solidFill>
            <a:prstDash val="solid"/>
            <a:round/>
            <a:headEnd type="none" w="sm" len="sm"/>
            <a:tailEnd type="none" w="sm" len="sm"/>
          </a:ln>
        </p:spPr>
      </p:pic>
      <p:sp>
        <p:nvSpPr>
          <p:cNvPr id="344" name="Google Shape;344;p28"/>
          <p:cNvSpPr/>
          <p:nvPr/>
        </p:nvSpPr>
        <p:spPr>
          <a:xfrm>
            <a:off x="0" y="197118"/>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345" name="Google Shape;345;p28"/>
          <p:cNvPicPr preferRelativeResize="0"/>
          <p:nvPr/>
        </p:nvPicPr>
        <p:blipFill rotWithShape="1">
          <a:blip r:embed="rId5">
            <a:alphaModFix/>
          </a:blip>
          <a:srcRect l="32577" t="27694" r="32260" b="31775"/>
          <a:stretch/>
        </p:blipFill>
        <p:spPr>
          <a:xfrm>
            <a:off x="8580125" y="-43575"/>
            <a:ext cx="506750" cy="584100"/>
          </a:xfrm>
          <a:prstGeom prst="rect">
            <a:avLst/>
          </a:prstGeom>
          <a:noFill/>
          <a:ln>
            <a:noFill/>
          </a:ln>
        </p:spPr>
      </p:pic>
      <p:pic>
        <p:nvPicPr>
          <p:cNvPr id="346" name="Google Shape;346;p28"/>
          <p:cNvPicPr preferRelativeResize="0"/>
          <p:nvPr/>
        </p:nvPicPr>
        <p:blipFill>
          <a:blip r:embed="rId6">
            <a:alphaModFix/>
          </a:blip>
          <a:stretch>
            <a:fillRect/>
          </a:stretch>
        </p:blipFill>
        <p:spPr>
          <a:xfrm>
            <a:off x="232375" y="1362250"/>
            <a:ext cx="4152001" cy="3125050"/>
          </a:xfrm>
          <a:prstGeom prst="rect">
            <a:avLst/>
          </a:prstGeom>
          <a:noFill/>
          <a:ln w="9525" cap="flat" cmpd="sng">
            <a:solidFill>
              <a:srgbClr val="C4A159"/>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29"/>
          <p:cNvPicPr preferRelativeResize="0"/>
          <p:nvPr/>
        </p:nvPicPr>
        <p:blipFill rotWithShape="1">
          <a:blip r:embed="rId3">
            <a:alphaModFix/>
          </a:blip>
          <a:srcRect/>
          <a:stretch/>
        </p:blipFill>
        <p:spPr>
          <a:xfrm>
            <a:off x="-57125" y="0"/>
            <a:ext cx="9144000" cy="5143499"/>
          </a:xfrm>
          <a:prstGeom prst="rect">
            <a:avLst/>
          </a:prstGeom>
          <a:noFill/>
          <a:ln>
            <a:noFill/>
          </a:ln>
        </p:spPr>
      </p:pic>
      <p:sp>
        <p:nvSpPr>
          <p:cNvPr id="352" name="Google Shape;352;p29"/>
          <p:cNvSpPr txBox="1">
            <a:spLocks noGrp="1"/>
          </p:cNvSpPr>
          <p:nvPr>
            <p:ph type="title"/>
          </p:nvPr>
        </p:nvSpPr>
        <p:spPr>
          <a:xfrm>
            <a:off x="628650" y="197650"/>
            <a:ext cx="5607900" cy="516000"/>
          </a:xfrm>
          <a:prstGeom prst="rect">
            <a:avLst/>
          </a:prstGeom>
        </p:spPr>
        <p:txBody>
          <a:bodyPr spcFirstLastPara="1" wrap="square" lIns="68575" tIns="34275" rIns="68575" bIns="34275" anchor="t" anchorCtr="0">
            <a:normAutofit fontScale="90000"/>
          </a:bodyPr>
          <a:lstStyle/>
          <a:p>
            <a:pPr marL="0" lvl="0" indent="0" algn="l" rtl="0">
              <a:spcBef>
                <a:spcPts val="0"/>
              </a:spcBef>
              <a:spcAft>
                <a:spcPts val="0"/>
              </a:spcAft>
              <a:buClr>
                <a:schemeClr val="dk1"/>
              </a:buClr>
              <a:buSzPct val="50000"/>
              <a:buFont typeface="Arial"/>
              <a:buNone/>
            </a:pPr>
            <a:r>
              <a:rPr lang="en" sz="2200" b="1">
                <a:solidFill>
                  <a:srgbClr val="C4A159"/>
                </a:solidFill>
                <a:latin typeface="Merriweather"/>
                <a:ea typeface="Merriweather"/>
                <a:cs typeface="Merriweather"/>
                <a:sym typeface="Merriweather"/>
              </a:rPr>
              <a:t>Financial Analysis - ROE </a:t>
            </a:r>
            <a:endParaRPr b="1">
              <a:solidFill>
                <a:srgbClr val="C4A159"/>
              </a:solidFill>
            </a:endParaRPr>
          </a:p>
        </p:txBody>
      </p:sp>
      <p:sp>
        <p:nvSpPr>
          <p:cNvPr id="353" name="Google Shape;353;p29"/>
          <p:cNvSpPr txBox="1"/>
          <p:nvPr/>
        </p:nvSpPr>
        <p:spPr>
          <a:xfrm>
            <a:off x="1031537" y="552750"/>
            <a:ext cx="7343100" cy="41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500" b="1">
                <a:solidFill>
                  <a:srgbClr val="980000"/>
                </a:solidFill>
                <a:latin typeface="Times New Roman"/>
                <a:ea typeface="Times New Roman"/>
                <a:cs typeface="Times New Roman"/>
                <a:sym typeface="Times New Roman"/>
              </a:rPr>
              <a:t> Return on Equity = Net Profit Margin * Asset Turnover * Financial Leverage</a:t>
            </a:r>
            <a:endParaRPr sz="1800" b="1">
              <a:solidFill>
                <a:srgbClr val="980000"/>
              </a:solidFill>
            </a:endParaRPr>
          </a:p>
        </p:txBody>
      </p:sp>
      <p:sp>
        <p:nvSpPr>
          <p:cNvPr id="354" name="Google Shape;354;p29"/>
          <p:cNvSpPr/>
          <p:nvPr/>
        </p:nvSpPr>
        <p:spPr>
          <a:xfrm>
            <a:off x="0" y="197118"/>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355" name="Google Shape;355;p29"/>
          <p:cNvPicPr preferRelativeResize="0"/>
          <p:nvPr/>
        </p:nvPicPr>
        <p:blipFill rotWithShape="1">
          <a:blip r:embed="rId4">
            <a:alphaModFix/>
          </a:blip>
          <a:srcRect l="32577" t="27694" r="32260" b="31775"/>
          <a:stretch/>
        </p:blipFill>
        <p:spPr>
          <a:xfrm>
            <a:off x="8580125" y="-43575"/>
            <a:ext cx="506750" cy="584100"/>
          </a:xfrm>
          <a:prstGeom prst="rect">
            <a:avLst/>
          </a:prstGeom>
          <a:noFill/>
          <a:ln>
            <a:noFill/>
          </a:ln>
        </p:spPr>
      </p:pic>
      <p:pic>
        <p:nvPicPr>
          <p:cNvPr id="356" name="Google Shape;356;p29"/>
          <p:cNvPicPr preferRelativeResize="0"/>
          <p:nvPr/>
        </p:nvPicPr>
        <p:blipFill>
          <a:blip r:embed="rId5">
            <a:alphaModFix/>
          </a:blip>
          <a:stretch>
            <a:fillRect/>
          </a:stretch>
        </p:blipFill>
        <p:spPr>
          <a:xfrm>
            <a:off x="3493350" y="1098025"/>
            <a:ext cx="2410949" cy="1670850"/>
          </a:xfrm>
          <a:prstGeom prst="rect">
            <a:avLst/>
          </a:prstGeom>
          <a:noFill/>
          <a:ln w="9525" cap="flat" cmpd="sng">
            <a:solidFill>
              <a:schemeClr val="dk2"/>
            </a:solidFill>
            <a:prstDash val="solid"/>
            <a:round/>
            <a:headEnd type="none" w="sm" len="sm"/>
            <a:tailEnd type="none" w="sm" len="sm"/>
          </a:ln>
        </p:spPr>
      </p:pic>
      <p:pic>
        <p:nvPicPr>
          <p:cNvPr id="357" name="Google Shape;357;p29"/>
          <p:cNvPicPr preferRelativeResize="0"/>
          <p:nvPr/>
        </p:nvPicPr>
        <p:blipFill>
          <a:blip r:embed="rId6">
            <a:alphaModFix/>
          </a:blip>
          <a:stretch>
            <a:fillRect/>
          </a:stretch>
        </p:blipFill>
        <p:spPr>
          <a:xfrm>
            <a:off x="846825" y="3070575"/>
            <a:ext cx="2410950" cy="1628750"/>
          </a:xfrm>
          <a:prstGeom prst="rect">
            <a:avLst/>
          </a:prstGeom>
          <a:noFill/>
          <a:ln w="9525" cap="flat" cmpd="sng">
            <a:solidFill>
              <a:schemeClr val="dk2"/>
            </a:solidFill>
            <a:prstDash val="solid"/>
            <a:round/>
            <a:headEnd type="none" w="sm" len="sm"/>
            <a:tailEnd type="none" w="sm" len="sm"/>
          </a:ln>
        </p:spPr>
      </p:pic>
      <p:pic>
        <p:nvPicPr>
          <p:cNvPr id="358" name="Google Shape;358;p29"/>
          <p:cNvPicPr preferRelativeResize="0"/>
          <p:nvPr/>
        </p:nvPicPr>
        <p:blipFill>
          <a:blip r:embed="rId7">
            <a:alphaModFix/>
          </a:blip>
          <a:stretch>
            <a:fillRect/>
          </a:stretch>
        </p:blipFill>
        <p:spPr>
          <a:xfrm>
            <a:off x="6300800" y="3070575"/>
            <a:ext cx="2291925" cy="1628750"/>
          </a:xfrm>
          <a:prstGeom prst="rect">
            <a:avLst/>
          </a:prstGeom>
          <a:noFill/>
          <a:ln w="9525" cap="flat" cmpd="sng">
            <a:solidFill>
              <a:schemeClr val="dk2"/>
            </a:solidFill>
            <a:prstDash val="solid"/>
            <a:round/>
            <a:headEnd type="none" w="sm" len="sm"/>
            <a:tailEnd type="none" w="sm" len="sm"/>
          </a:ln>
        </p:spPr>
      </p:pic>
      <p:pic>
        <p:nvPicPr>
          <p:cNvPr id="359" name="Google Shape;359;p29"/>
          <p:cNvPicPr preferRelativeResize="0"/>
          <p:nvPr/>
        </p:nvPicPr>
        <p:blipFill>
          <a:blip r:embed="rId8">
            <a:alphaModFix/>
          </a:blip>
          <a:stretch>
            <a:fillRect/>
          </a:stretch>
        </p:blipFill>
        <p:spPr>
          <a:xfrm>
            <a:off x="3532600" y="3064100"/>
            <a:ext cx="2340975" cy="1670850"/>
          </a:xfrm>
          <a:prstGeom prst="rect">
            <a:avLst/>
          </a:prstGeom>
          <a:noFill/>
          <a:ln w="9525" cap="flat" cmpd="sng">
            <a:solidFill>
              <a:schemeClr val="dk2"/>
            </a:solidFill>
            <a:prstDash val="solid"/>
            <a:round/>
            <a:headEnd type="none" w="sm" len="sm"/>
            <a:tailEnd type="none" w="sm" len="sm"/>
          </a:ln>
        </p:spPr>
      </p:pic>
      <p:cxnSp>
        <p:nvCxnSpPr>
          <p:cNvPr id="360" name="Google Shape;360;p29"/>
          <p:cNvCxnSpPr>
            <a:stCxn id="356" idx="2"/>
            <a:endCxn id="357" idx="0"/>
          </p:cNvCxnSpPr>
          <p:nvPr/>
        </p:nvCxnSpPr>
        <p:spPr>
          <a:xfrm flipH="1">
            <a:off x="2052225" y="2768875"/>
            <a:ext cx="2646600" cy="301800"/>
          </a:xfrm>
          <a:prstGeom prst="straightConnector1">
            <a:avLst/>
          </a:prstGeom>
          <a:noFill/>
          <a:ln w="9525" cap="flat" cmpd="sng">
            <a:solidFill>
              <a:schemeClr val="dk2"/>
            </a:solidFill>
            <a:prstDash val="dash"/>
            <a:round/>
            <a:headEnd type="none" w="med" len="med"/>
            <a:tailEnd type="none" w="med" len="med"/>
          </a:ln>
        </p:spPr>
      </p:cxnSp>
      <p:cxnSp>
        <p:nvCxnSpPr>
          <p:cNvPr id="361" name="Google Shape;361;p29"/>
          <p:cNvCxnSpPr>
            <a:stCxn id="356" idx="2"/>
            <a:endCxn id="359" idx="0"/>
          </p:cNvCxnSpPr>
          <p:nvPr/>
        </p:nvCxnSpPr>
        <p:spPr>
          <a:xfrm>
            <a:off x="4698825" y="2768875"/>
            <a:ext cx="4200" cy="295200"/>
          </a:xfrm>
          <a:prstGeom prst="straightConnector1">
            <a:avLst/>
          </a:prstGeom>
          <a:noFill/>
          <a:ln w="9525" cap="flat" cmpd="sng">
            <a:solidFill>
              <a:schemeClr val="dk2"/>
            </a:solidFill>
            <a:prstDash val="dash"/>
            <a:round/>
            <a:headEnd type="none" w="med" len="med"/>
            <a:tailEnd type="none" w="med" len="med"/>
          </a:ln>
        </p:spPr>
      </p:cxnSp>
      <p:cxnSp>
        <p:nvCxnSpPr>
          <p:cNvPr id="362" name="Google Shape;362;p29"/>
          <p:cNvCxnSpPr>
            <a:stCxn id="356" idx="2"/>
            <a:endCxn id="358" idx="0"/>
          </p:cNvCxnSpPr>
          <p:nvPr/>
        </p:nvCxnSpPr>
        <p:spPr>
          <a:xfrm>
            <a:off x="4698825" y="2768875"/>
            <a:ext cx="2748000" cy="301800"/>
          </a:xfrm>
          <a:prstGeom prst="straightConnector1">
            <a:avLst/>
          </a:prstGeom>
          <a:noFill/>
          <a:ln w="9525" cap="flat" cmpd="sng">
            <a:solidFill>
              <a:schemeClr val="dk2"/>
            </a:solidFill>
            <a:prstDash val="dash"/>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30"/>
          <p:cNvPicPr preferRelativeResize="0"/>
          <p:nvPr/>
        </p:nvPicPr>
        <p:blipFill rotWithShape="1">
          <a:blip r:embed="rId3">
            <a:alphaModFix/>
          </a:blip>
          <a:srcRect/>
          <a:stretch/>
        </p:blipFill>
        <p:spPr>
          <a:xfrm>
            <a:off x="0" y="0"/>
            <a:ext cx="9144000" cy="5143499"/>
          </a:xfrm>
          <a:prstGeom prst="rect">
            <a:avLst/>
          </a:prstGeom>
          <a:noFill/>
          <a:ln>
            <a:noFill/>
          </a:ln>
        </p:spPr>
      </p:pic>
      <p:pic>
        <p:nvPicPr>
          <p:cNvPr id="368" name="Google Shape;368;p30"/>
          <p:cNvPicPr preferRelativeResize="0"/>
          <p:nvPr/>
        </p:nvPicPr>
        <p:blipFill>
          <a:blip r:embed="rId4">
            <a:alphaModFix/>
          </a:blip>
          <a:stretch>
            <a:fillRect/>
          </a:stretch>
        </p:blipFill>
        <p:spPr>
          <a:xfrm>
            <a:off x="1648262" y="474275"/>
            <a:ext cx="6249825" cy="4604525"/>
          </a:xfrm>
          <a:prstGeom prst="rect">
            <a:avLst/>
          </a:prstGeom>
          <a:noFill/>
          <a:ln>
            <a:noFill/>
          </a:ln>
        </p:spPr>
      </p:pic>
      <p:sp>
        <p:nvSpPr>
          <p:cNvPr id="369" name="Google Shape;369;p30"/>
          <p:cNvSpPr/>
          <p:nvPr/>
        </p:nvSpPr>
        <p:spPr>
          <a:xfrm>
            <a:off x="2972863" y="0"/>
            <a:ext cx="3600600" cy="36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200">
                <a:solidFill>
                  <a:srgbClr val="C4A159"/>
                </a:solidFill>
                <a:latin typeface="Merriweather"/>
                <a:ea typeface="Merriweather"/>
                <a:cs typeface="Merriweather"/>
                <a:sym typeface="Merriweather"/>
              </a:rPr>
              <a:t>Consolidated B/S &amp; I/S</a:t>
            </a:r>
            <a:endParaRPr sz="2200" u="sng">
              <a:solidFill>
                <a:srgbClr val="C4A159"/>
              </a:solidFill>
              <a:latin typeface="Merriweather"/>
              <a:ea typeface="Merriweather"/>
              <a:cs typeface="Merriweather"/>
              <a:sym typeface="Merriweather"/>
            </a:endParaRPr>
          </a:p>
        </p:txBody>
      </p:sp>
      <p:pic>
        <p:nvPicPr>
          <p:cNvPr id="370" name="Google Shape;370;p30"/>
          <p:cNvPicPr preferRelativeResize="0"/>
          <p:nvPr/>
        </p:nvPicPr>
        <p:blipFill rotWithShape="1">
          <a:blip r:embed="rId5">
            <a:alphaModFix/>
          </a:blip>
          <a:srcRect l="32577" t="27694" r="32260" b="31775"/>
          <a:stretch/>
        </p:blipFill>
        <p:spPr>
          <a:xfrm>
            <a:off x="8580125" y="-43575"/>
            <a:ext cx="506750" cy="584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31"/>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376" name="Google Shape;376;p31"/>
          <p:cNvSpPr/>
          <p:nvPr/>
        </p:nvSpPr>
        <p:spPr>
          <a:xfrm>
            <a:off x="2498225" y="0"/>
            <a:ext cx="3999300" cy="36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200">
                <a:solidFill>
                  <a:srgbClr val="C4A159"/>
                </a:solidFill>
                <a:latin typeface="Merriweather"/>
                <a:ea typeface="Merriweather"/>
                <a:cs typeface="Merriweather"/>
                <a:sym typeface="Merriweather"/>
              </a:rPr>
              <a:t>FCF Projection &amp; Valuations</a:t>
            </a:r>
            <a:endParaRPr sz="2200" u="sng">
              <a:solidFill>
                <a:srgbClr val="C4A159"/>
              </a:solidFill>
              <a:latin typeface="Merriweather"/>
              <a:ea typeface="Merriweather"/>
              <a:cs typeface="Merriweather"/>
              <a:sym typeface="Merriweather"/>
            </a:endParaRPr>
          </a:p>
        </p:txBody>
      </p:sp>
      <p:pic>
        <p:nvPicPr>
          <p:cNvPr id="377" name="Google Shape;377;p31"/>
          <p:cNvPicPr preferRelativeResize="0"/>
          <p:nvPr/>
        </p:nvPicPr>
        <p:blipFill rotWithShape="1">
          <a:blip r:embed="rId4">
            <a:alphaModFix/>
          </a:blip>
          <a:srcRect l="32577" t="27694" r="32260" b="31775"/>
          <a:stretch/>
        </p:blipFill>
        <p:spPr>
          <a:xfrm>
            <a:off x="8580125" y="-43575"/>
            <a:ext cx="506750" cy="584100"/>
          </a:xfrm>
          <a:prstGeom prst="rect">
            <a:avLst/>
          </a:prstGeom>
          <a:noFill/>
          <a:ln>
            <a:noFill/>
          </a:ln>
        </p:spPr>
      </p:pic>
      <p:pic>
        <p:nvPicPr>
          <p:cNvPr id="378" name="Google Shape;378;p31"/>
          <p:cNvPicPr preferRelativeResize="0"/>
          <p:nvPr/>
        </p:nvPicPr>
        <p:blipFill>
          <a:blip r:embed="rId5">
            <a:alphaModFix/>
          </a:blip>
          <a:stretch>
            <a:fillRect/>
          </a:stretch>
        </p:blipFill>
        <p:spPr>
          <a:xfrm>
            <a:off x="1535274" y="422200"/>
            <a:ext cx="6545276" cy="4616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3" name="Google Shape;383;p32"/>
          <p:cNvPicPr preferRelativeResize="0"/>
          <p:nvPr/>
        </p:nvPicPr>
        <p:blipFill rotWithShape="1">
          <a:blip r:embed="rId3">
            <a:alphaModFix/>
          </a:blip>
          <a:srcRect/>
          <a:stretch/>
        </p:blipFill>
        <p:spPr>
          <a:xfrm>
            <a:off x="0" y="76200"/>
            <a:ext cx="9144000" cy="5143499"/>
          </a:xfrm>
          <a:prstGeom prst="rect">
            <a:avLst/>
          </a:prstGeom>
          <a:noFill/>
          <a:ln>
            <a:noFill/>
          </a:ln>
        </p:spPr>
      </p:pic>
      <p:sp>
        <p:nvSpPr>
          <p:cNvPr id="384" name="Google Shape;384;p32"/>
          <p:cNvSpPr/>
          <p:nvPr/>
        </p:nvSpPr>
        <p:spPr>
          <a:xfrm>
            <a:off x="244100" y="307250"/>
            <a:ext cx="8108700" cy="36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200">
                <a:solidFill>
                  <a:srgbClr val="C4A159"/>
                </a:solidFill>
                <a:latin typeface="Merriweather"/>
                <a:ea typeface="Merriweather"/>
                <a:cs typeface="Merriweather"/>
                <a:sym typeface="Merriweather"/>
              </a:rPr>
              <a:t>Sustainability of Earning</a:t>
            </a:r>
            <a:endParaRPr sz="2200" u="sng">
              <a:solidFill>
                <a:srgbClr val="C4A159"/>
              </a:solidFill>
              <a:latin typeface="Merriweather"/>
              <a:ea typeface="Merriweather"/>
              <a:cs typeface="Merriweather"/>
              <a:sym typeface="Merriweather"/>
            </a:endParaRPr>
          </a:p>
        </p:txBody>
      </p:sp>
      <p:pic>
        <p:nvPicPr>
          <p:cNvPr id="385" name="Google Shape;385;p32"/>
          <p:cNvPicPr preferRelativeResize="0"/>
          <p:nvPr/>
        </p:nvPicPr>
        <p:blipFill>
          <a:blip r:embed="rId4">
            <a:alphaModFix/>
          </a:blip>
          <a:stretch>
            <a:fillRect/>
          </a:stretch>
        </p:blipFill>
        <p:spPr>
          <a:xfrm>
            <a:off x="120909" y="986250"/>
            <a:ext cx="2981325" cy="1352550"/>
          </a:xfrm>
          <a:prstGeom prst="rect">
            <a:avLst/>
          </a:prstGeom>
          <a:noFill/>
          <a:ln>
            <a:noFill/>
          </a:ln>
        </p:spPr>
      </p:pic>
      <p:pic>
        <p:nvPicPr>
          <p:cNvPr id="386" name="Google Shape;386;p32"/>
          <p:cNvPicPr preferRelativeResize="0"/>
          <p:nvPr/>
        </p:nvPicPr>
        <p:blipFill>
          <a:blip r:embed="rId5">
            <a:alphaModFix/>
          </a:blip>
          <a:stretch>
            <a:fillRect/>
          </a:stretch>
        </p:blipFill>
        <p:spPr>
          <a:xfrm>
            <a:off x="120909" y="2348325"/>
            <a:ext cx="2981325" cy="1362075"/>
          </a:xfrm>
          <a:prstGeom prst="rect">
            <a:avLst/>
          </a:prstGeom>
          <a:noFill/>
          <a:ln>
            <a:noFill/>
          </a:ln>
        </p:spPr>
      </p:pic>
      <p:pic>
        <p:nvPicPr>
          <p:cNvPr id="387" name="Google Shape;387;p32"/>
          <p:cNvPicPr preferRelativeResize="0"/>
          <p:nvPr/>
        </p:nvPicPr>
        <p:blipFill>
          <a:blip r:embed="rId6">
            <a:alphaModFix/>
          </a:blip>
          <a:stretch>
            <a:fillRect/>
          </a:stretch>
        </p:blipFill>
        <p:spPr>
          <a:xfrm>
            <a:off x="3070934" y="976725"/>
            <a:ext cx="2981325" cy="1371600"/>
          </a:xfrm>
          <a:prstGeom prst="rect">
            <a:avLst/>
          </a:prstGeom>
          <a:noFill/>
          <a:ln>
            <a:noFill/>
          </a:ln>
        </p:spPr>
      </p:pic>
      <p:pic>
        <p:nvPicPr>
          <p:cNvPr id="388" name="Google Shape;388;p32"/>
          <p:cNvPicPr preferRelativeResize="0"/>
          <p:nvPr/>
        </p:nvPicPr>
        <p:blipFill>
          <a:blip r:embed="rId7">
            <a:alphaModFix/>
          </a:blip>
          <a:stretch>
            <a:fillRect/>
          </a:stretch>
        </p:blipFill>
        <p:spPr>
          <a:xfrm>
            <a:off x="6052259" y="976725"/>
            <a:ext cx="2981325" cy="1371600"/>
          </a:xfrm>
          <a:prstGeom prst="rect">
            <a:avLst/>
          </a:prstGeom>
          <a:noFill/>
          <a:ln>
            <a:noFill/>
          </a:ln>
        </p:spPr>
      </p:pic>
      <p:pic>
        <p:nvPicPr>
          <p:cNvPr id="389" name="Google Shape;389;p32"/>
          <p:cNvPicPr preferRelativeResize="0"/>
          <p:nvPr/>
        </p:nvPicPr>
        <p:blipFill>
          <a:blip r:embed="rId8">
            <a:alphaModFix/>
          </a:blip>
          <a:stretch>
            <a:fillRect/>
          </a:stretch>
        </p:blipFill>
        <p:spPr>
          <a:xfrm>
            <a:off x="3070934" y="2338800"/>
            <a:ext cx="2981325" cy="1381125"/>
          </a:xfrm>
          <a:prstGeom prst="rect">
            <a:avLst/>
          </a:prstGeom>
          <a:noFill/>
          <a:ln>
            <a:noFill/>
          </a:ln>
        </p:spPr>
      </p:pic>
      <p:pic>
        <p:nvPicPr>
          <p:cNvPr id="390" name="Google Shape;390;p32"/>
          <p:cNvPicPr preferRelativeResize="0"/>
          <p:nvPr/>
        </p:nvPicPr>
        <p:blipFill>
          <a:blip r:embed="rId9">
            <a:alphaModFix/>
          </a:blip>
          <a:stretch>
            <a:fillRect/>
          </a:stretch>
        </p:blipFill>
        <p:spPr>
          <a:xfrm>
            <a:off x="6052259" y="2348325"/>
            <a:ext cx="2981325" cy="1362075"/>
          </a:xfrm>
          <a:prstGeom prst="rect">
            <a:avLst/>
          </a:prstGeom>
          <a:noFill/>
          <a:ln>
            <a:noFill/>
          </a:ln>
        </p:spPr>
      </p:pic>
      <p:pic>
        <p:nvPicPr>
          <p:cNvPr id="391" name="Google Shape;391;p32"/>
          <p:cNvPicPr preferRelativeResize="0"/>
          <p:nvPr/>
        </p:nvPicPr>
        <p:blipFill rotWithShape="1">
          <a:blip r:embed="rId10">
            <a:alphaModFix/>
          </a:blip>
          <a:srcRect l="32577" t="27694" r="32260" b="31775"/>
          <a:stretch/>
        </p:blipFill>
        <p:spPr>
          <a:xfrm>
            <a:off x="8580125" y="-43575"/>
            <a:ext cx="506750" cy="584100"/>
          </a:xfrm>
          <a:prstGeom prst="rect">
            <a:avLst/>
          </a:prstGeom>
          <a:noFill/>
          <a:ln>
            <a:noFill/>
          </a:ln>
        </p:spPr>
      </p:pic>
      <p:sp>
        <p:nvSpPr>
          <p:cNvPr id="392" name="Google Shape;392;p32"/>
          <p:cNvSpPr/>
          <p:nvPr/>
        </p:nvSpPr>
        <p:spPr>
          <a:xfrm>
            <a:off x="0" y="197118"/>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393" name="Google Shape;393;p32"/>
          <p:cNvPicPr preferRelativeResize="0"/>
          <p:nvPr/>
        </p:nvPicPr>
        <p:blipFill>
          <a:blip r:embed="rId11">
            <a:alphaModFix/>
          </a:blip>
          <a:stretch>
            <a:fillRect/>
          </a:stretch>
        </p:blipFill>
        <p:spPr>
          <a:xfrm>
            <a:off x="4971900" y="4056802"/>
            <a:ext cx="769210" cy="896150"/>
          </a:xfrm>
          <a:prstGeom prst="rect">
            <a:avLst/>
          </a:prstGeom>
          <a:noFill/>
          <a:ln>
            <a:noFill/>
          </a:ln>
        </p:spPr>
      </p:pic>
      <p:pic>
        <p:nvPicPr>
          <p:cNvPr id="394" name="Google Shape;394;p32"/>
          <p:cNvPicPr preferRelativeResize="0"/>
          <p:nvPr/>
        </p:nvPicPr>
        <p:blipFill>
          <a:blip r:embed="rId12">
            <a:alphaModFix/>
          </a:blip>
          <a:stretch>
            <a:fillRect/>
          </a:stretch>
        </p:blipFill>
        <p:spPr>
          <a:xfrm>
            <a:off x="1627400" y="4159788"/>
            <a:ext cx="842575" cy="842575"/>
          </a:xfrm>
          <a:prstGeom prst="rect">
            <a:avLst/>
          </a:prstGeom>
          <a:noFill/>
          <a:ln>
            <a:noFill/>
          </a:ln>
        </p:spPr>
      </p:pic>
      <p:pic>
        <p:nvPicPr>
          <p:cNvPr id="395" name="Google Shape;395;p32"/>
          <p:cNvPicPr preferRelativeResize="0"/>
          <p:nvPr/>
        </p:nvPicPr>
        <p:blipFill>
          <a:blip r:embed="rId13">
            <a:alphaModFix/>
          </a:blip>
          <a:stretch>
            <a:fillRect/>
          </a:stretch>
        </p:blipFill>
        <p:spPr>
          <a:xfrm>
            <a:off x="7560950" y="4035850"/>
            <a:ext cx="1090450" cy="1090450"/>
          </a:xfrm>
          <a:prstGeom prst="rect">
            <a:avLst/>
          </a:prstGeom>
          <a:noFill/>
          <a:ln>
            <a:noFill/>
          </a:ln>
        </p:spPr>
      </p:pic>
      <p:pic>
        <p:nvPicPr>
          <p:cNvPr id="396" name="Google Shape;396;p32"/>
          <p:cNvPicPr preferRelativeResize="0"/>
          <p:nvPr/>
        </p:nvPicPr>
        <p:blipFill>
          <a:blip r:embed="rId14">
            <a:alphaModFix/>
          </a:blip>
          <a:stretch>
            <a:fillRect/>
          </a:stretch>
        </p:blipFill>
        <p:spPr>
          <a:xfrm>
            <a:off x="2883950" y="3798612"/>
            <a:ext cx="1564928" cy="1564950"/>
          </a:xfrm>
          <a:prstGeom prst="rect">
            <a:avLst/>
          </a:prstGeom>
          <a:noFill/>
          <a:ln>
            <a:noFill/>
          </a:ln>
        </p:spPr>
      </p:pic>
      <p:pic>
        <p:nvPicPr>
          <p:cNvPr id="397" name="Google Shape;397;p32"/>
          <p:cNvPicPr preferRelativeResize="0"/>
          <p:nvPr/>
        </p:nvPicPr>
        <p:blipFill rotWithShape="1">
          <a:blip r:embed="rId10">
            <a:alphaModFix/>
          </a:blip>
          <a:srcRect l="32577" t="27694" r="32260" b="31775"/>
          <a:stretch/>
        </p:blipFill>
        <p:spPr>
          <a:xfrm>
            <a:off x="293000" y="3933050"/>
            <a:ext cx="946050" cy="1090455"/>
          </a:xfrm>
          <a:prstGeom prst="rect">
            <a:avLst/>
          </a:prstGeom>
          <a:noFill/>
          <a:ln>
            <a:noFill/>
          </a:ln>
        </p:spPr>
      </p:pic>
      <p:pic>
        <p:nvPicPr>
          <p:cNvPr id="398" name="Google Shape;398;p32"/>
          <p:cNvPicPr preferRelativeResize="0"/>
          <p:nvPr/>
        </p:nvPicPr>
        <p:blipFill>
          <a:blip r:embed="rId15">
            <a:alphaModFix/>
          </a:blip>
          <a:stretch>
            <a:fillRect/>
          </a:stretch>
        </p:blipFill>
        <p:spPr>
          <a:xfrm>
            <a:off x="6200975" y="4085450"/>
            <a:ext cx="946050" cy="9460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p33"/>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404" name="Google Shape;404;p33"/>
          <p:cNvSpPr/>
          <p:nvPr/>
        </p:nvSpPr>
        <p:spPr>
          <a:xfrm>
            <a:off x="244100" y="307250"/>
            <a:ext cx="8108700" cy="36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200">
                <a:solidFill>
                  <a:srgbClr val="C4A159"/>
                </a:solidFill>
                <a:latin typeface="Merriweather"/>
                <a:ea typeface="Merriweather"/>
                <a:cs typeface="Merriweather"/>
                <a:sym typeface="Merriweather"/>
              </a:rPr>
              <a:t>Sustainability of Earning &amp; Transformation</a:t>
            </a:r>
            <a:endParaRPr sz="2200" u="sng">
              <a:solidFill>
                <a:srgbClr val="C4A159"/>
              </a:solidFill>
              <a:latin typeface="Merriweather"/>
              <a:ea typeface="Merriweather"/>
              <a:cs typeface="Merriweather"/>
              <a:sym typeface="Merriweather"/>
            </a:endParaRPr>
          </a:p>
        </p:txBody>
      </p:sp>
      <p:pic>
        <p:nvPicPr>
          <p:cNvPr id="405" name="Google Shape;405;p33" title="AAPL Revenue Breakdown"/>
          <p:cNvPicPr preferRelativeResize="0"/>
          <p:nvPr/>
        </p:nvPicPr>
        <p:blipFill>
          <a:blip r:embed="rId4">
            <a:alphaModFix/>
          </a:blip>
          <a:stretch>
            <a:fillRect/>
          </a:stretch>
        </p:blipFill>
        <p:spPr>
          <a:xfrm>
            <a:off x="190150" y="2011425"/>
            <a:ext cx="4240835" cy="2530975"/>
          </a:xfrm>
          <a:prstGeom prst="rect">
            <a:avLst/>
          </a:prstGeom>
          <a:noFill/>
          <a:ln>
            <a:noFill/>
          </a:ln>
        </p:spPr>
      </p:pic>
      <p:sp>
        <p:nvSpPr>
          <p:cNvPr id="406" name="Google Shape;406;p33"/>
          <p:cNvSpPr txBox="1"/>
          <p:nvPr/>
        </p:nvSpPr>
        <p:spPr>
          <a:xfrm>
            <a:off x="728675" y="876550"/>
            <a:ext cx="6912900" cy="615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sz="1300" i="1">
                <a:highlight>
                  <a:srgbClr val="FFE599"/>
                </a:highlight>
                <a:latin typeface="Merriweather"/>
                <a:ea typeface="Merriweather"/>
                <a:cs typeface="Merriweather"/>
                <a:sym typeface="Merriweather"/>
              </a:rPr>
              <a:t>“CTA expects software and digital services growth YoY slowing down from 11% to 6%, and hardware related dropping from 9% to 1.8%.”</a:t>
            </a:r>
            <a:endParaRPr sz="1300" i="1">
              <a:highlight>
                <a:srgbClr val="FFE599"/>
              </a:highlight>
            </a:endParaRPr>
          </a:p>
        </p:txBody>
      </p:sp>
      <p:sp>
        <p:nvSpPr>
          <p:cNvPr id="407" name="Google Shape;407;p33"/>
          <p:cNvSpPr txBox="1"/>
          <p:nvPr/>
        </p:nvSpPr>
        <p:spPr>
          <a:xfrm>
            <a:off x="1176325" y="1767750"/>
            <a:ext cx="2638800" cy="354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Lora SemiBold"/>
                <a:ea typeface="Lora SemiBold"/>
                <a:cs typeface="Lora SemiBold"/>
                <a:sym typeface="Lora SemiBold"/>
              </a:rPr>
              <a:t>AAPL Total Revenue Breakdown</a:t>
            </a:r>
            <a:endParaRPr>
              <a:latin typeface="Lora SemiBold"/>
              <a:ea typeface="Lora SemiBold"/>
              <a:cs typeface="Lora SemiBold"/>
              <a:sym typeface="Lora SemiBold"/>
            </a:endParaRPr>
          </a:p>
        </p:txBody>
      </p:sp>
      <p:pic>
        <p:nvPicPr>
          <p:cNvPr id="408" name="Google Shape;408;p33"/>
          <p:cNvPicPr preferRelativeResize="0"/>
          <p:nvPr/>
        </p:nvPicPr>
        <p:blipFill rotWithShape="1">
          <a:blip r:embed="rId5">
            <a:alphaModFix/>
          </a:blip>
          <a:srcRect l="32577" t="27694" r="32260" b="31775"/>
          <a:stretch/>
        </p:blipFill>
        <p:spPr>
          <a:xfrm>
            <a:off x="8580125" y="-43575"/>
            <a:ext cx="506750" cy="584100"/>
          </a:xfrm>
          <a:prstGeom prst="rect">
            <a:avLst/>
          </a:prstGeom>
          <a:noFill/>
          <a:ln>
            <a:noFill/>
          </a:ln>
        </p:spPr>
      </p:pic>
      <p:sp>
        <p:nvSpPr>
          <p:cNvPr id="409" name="Google Shape;409;p33"/>
          <p:cNvSpPr/>
          <p:nvPr/>
        </p:nvSpPr>
        <p:spPr>
          <a:xfrm>
            <a:off x="0" y="197118"/>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410" name="Google Shape;410;p33"/>
          <p:cNvPicPr preferRelativeResize="0"/>
          <p:nvPr/>
        </p:nvPicPr>
        <p:blipFill>
          <a:blip r:embed="rId6">
            <a:alphaModFix/>
          </a:blip>
          <a:stretch>
            <a:fillRect/>
          </a:stretch>
        </p:blipFill>
        <p:spPr>
          <a:xfrm>
            <a:off x="4884700" y="2093700"/>
            <a:ext cx="3897375" cy="2423076"/>
          </a:xfrm>
          <a:prstGeom prst="rect">
            <a:avLst/>
          </a:prstGeom>
          <a:noFill/>
          <a:ln>
            <a:noFill/>
          </a:ln>
        </p:spPr>
      </p:pic>
      <p:sp>
        <p:nvSpPr>
          <p:cNvPr id="411" name="Google Shape;411;p33"/>
          <p:cNvSpPr txBox="1"/>
          <p:nvPr/>
        </p:nvSpPr>
        <p:spPr>
          <a:xfrm>
            <a:off x="5862750" y="1783075"/>
            <a:ext cx="2638800" cy="354000"/>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Lora SemiBold"/>
                <a:ea typeface="Lora SemiBold"/>
                <a:cs typeface="Lora SemiBold"/>
                <a:sym typeface="Lora SemiBold"/>
              </a:rPr>
              <a:t>AAPL Service Revenue Breakdown</a:t>
            </a:r>
            <a:endParaRPr sz="1100">
              <a:solidFill>
                <a:schemeClr val="dk1"/>
              </a:solidFill>
              <a:highlight>
                <a:srgbClr val="FFFFFF"/>
              </a:highlight>
              <a:latin typeface="Lora SemiBold"/>
              <a:ea typeface="Lora SemiBold"/>
              <a:cs typeface="Lora SemiBold"/>
              <a:sym typeface="Lora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16" name="Google Shape;416;p34"/>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417" name="Google Shape;417;p34"/>
          <p:cNvSpPr/>
          <p:nvPr/>
        </p:nvSpPr>
        <p:spPr>
          <a:xfrm>
            <a:off x="244100" y="307250"/>
            <a:ext cx="8108700" cy="36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200">
                <a:solidFill>
                  <a:srgbClr val="C4A159"/>
                </a:solidFill>
                <a:latin typeface="Merriweather"/>
                <a:ea typeface="Merriweather"/>
                <a:cs typeface="Merriweather"/>
                <a:sym typeface="Merriweather"/>
              </a:rPr>
              <a:t>Sustainability - Can Apple fail?</a:t>
            </a:r>
            <a:endParaRPr sz="2200" u="sng">
              <a:solidFill>
                <a:srgbClr val="C4A159"/>
              </a:solidFill>
              <a:latin typeface="Merriweather"/>
              <a:ea typeface="Merriweather"/>
              <a:cs typeface="Merriweather"/>
              <a:sym typeface="Merriweather"/>
            </a:endParaRPr>
          </a:p>
        </p:txBody>
      </p:sp>
      <p:pic>
        <p:nvPicPr>
          <p:cNvPr id="418" name="Google Shape;418;p34"/>
          <p:cNvPicPr preferRelativeResize="0"/>
          <p:nvPr/>
        </p:nvPicPr>
        <p:blipFill rotWithShape="1">
          <a:blip r:embed="rId4">
            <a:alphaModFix/>
          </a:blip>
          <a:srcRect l="32577" t="27694" r="32260" b="31775"/>
          <a:stretch/>
        </p:blipFill>
        <p:spPr>
          <a:xfrm>
            <a:off x="8580125" y="-43575"/>
            <a:ext cx="506750" cy="584100"/>
          </a:xfrm>
          <a:prstGeom prst="rect">
            <a:avLst/>
          </a:prstGeom>
          <a:noFill/>
          <a:ln>
            <a:noFill/>
          </a:ln>
        </p:spPr>
      </p:pic>
      <p:sp>
        <p:nvSpPr>
          <p:cNvPr id="419" name="Google Shape;419;p34"/>
          <p:cNvSpPr/>
          <p:nvPr/>
        </p:nvSpPr>
        <p:spPr>
          <a:xfrm>
            <a:off x="0" y="197118"/>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420" name="Google Shape;420;p34"/>
          <p:cNvPicPr preferRelativeResize="0"/>
          <p:nvPr/>
        </p:nvPicPr>
        <p:blipFill rotWithShape="1">
          <a:blip r:embed="rId5">
            <a:alphaModFix/>
          </a:blip>
          <a:srcRect t="18661" b="12325"/>
          <a:stretch/>
        </p:blipFill>
        <p:spPr>
          <a:xfrm>
            <a:off x="4024654" y="2407950"/>
            <a:ext cx="4556521" cy="2456576"/>
          </a:xfrm>
          <a:prstGeom prst="rect">
            <a:avLst/>
          </a:prstGeom>
          <a:noFill/>
          <a:ln>
            <a:noFill/>
          </a:ln>
        </p:spPr>
      </p:pic>
      <p:pic>
        <p:nvPicPr>
          <p:cNvPr id="421" name="Google Shape;421;p34"/>
          <p:cNvPicPr preferRelativeResize="0"/>
          <p:nvPr/>
        </p:nvPicPr>
        <p:blipFill>
          <a:blip r:embed="rId6">
            <a:alphaModFix/>
          </a:blip>
          <a:stretch>
            <a:fillRect/>
          </a:stretch>
        </p:blipFill>
        <p:spPr>
          <a:xfrm>
            <a:off x="5685300" y="652413"/>
            <a:ext cx="2819674" cy="1755525"/>
          </a:xfrm>
          <a:prstGeom prst="rect">
            <a:avLst/>
          </a:prstGeom>
          <a:noFill/>
          <a:ln>
            <a:noFill/>
          </a:ln>
        </p:spPr>
      </p:pic>
      <p:sp>
        <p:nvSpPr>
          <p:cNvPr id="422" name="Google Shape;422;p34"/>
          <p:cNvSpPr/>
          <p:nvPr/>
        </p:nvSpPr>
        <p:spPr>
          <a:xfrm>
            <a:off x="576425" y="824275"/>
            <a:ext cx="4778700" cy="117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576425" y="2273450"/>
            <a:ext cx="3162900" cy="2359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txBox="1"/>
          <p:nvPr/>
        </p:nvSpPr>
        <p:spPr>
          <a:xfrm>
            <a:off x="723925" y="2502050"/>
            <a:ext cx="2942100" cy="18870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a:latin typeface="Merriweather"/>
                <a:ea typeface="Merriweather"/>
                <a:cs typeface="Merriweather"/>
                <a:sym typeface="Merriweather"/>
              </a:rPr>
              <a:t>Social Failure? </a:t>
            </a:r>
            <a:endParaRPr>
              <a:latin typeface="Merriweather"/>
              <a:ea typeface="Merriweather"/>
              <a:cs typeface="Merriweather"/>
              <a:sym typeface="Merriweather"/>
            </a:endParaRPr>
          </a:p>
          <a:p>
            <a:pPr marL="0" lvl="0" indent="0" algn="just" rtl="0">
              <a:lnSpc>
                <a:spcPct val="115000"/>
              </a:lnSpc>
              <a:spcBef>
                <a:spcPts val="0"/>
              </a:spcBef>
              <a:spcAft>
                <a:spcPts val="0"/>
              </a:spcAft>
              <a:buClr>
                <a:schemeClr val="dk1"/>
              </a:buClr>
              <a:buSzPts val="1100"/>
              <a:buFont typeface="Arial"/>
              <a:buNone/>
            </a:pPr>
            <a:endParaRPr>
              <a:latin typeface="Merriweather"/>
              <a:ea typeface="Merriweather"/>
              <a:cs typeface="Merriweather"/>
              <a:sym typeface="Merriweather"/>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Merriweather"/>
                <a:ea typeface="Merriweather"/>
                <a:cs typeface="Merriweather"/>
                <a:sym typeface="Merriweather"/>
              </a:rPr>
              <a:t>Or a Total Failure like Kodak? </a:t>
            </a:r>
            <a:endParaRPr>
              <a:solidFill>
                <a:schemeClr val="dk1"/>
              </a:solidFill>
              <a:latin typeface="Merriweather"/>
              <a:ea typeface="Merriweather"/>
              <a:cs typeface="Merriweather"/>
              <a:sym typeface="Merriweather"/>
            </a:endParaRPr>
          </a:p>
          <a:p>
            <a:pPr marL="0" lvl="0" indent="0" algn="just" rtl="0">
              <a:lnSpc>
                <a:spcPct val="115000"/>
              </a:lnSpc>
              <a:spcBef>
                <a:spcPts val="0"/>
              </a:spcBef>
              <a:spcAft>
                <a:spcPts val="0"/>
              </a:spcAft>
              <a:buClr>
                <a:schemeClr val="dk1"/>
              </a:buClr>
              <a:buSzPts val="1100"/>
              <a:buFont typeface="Arial"/>
              <a:buNone/>
            </a:pPr>
            <a:endParaRPr>
              <a:latin typeface="Merriweather"/>
              <a:ea typeface="Merriweather"/>
              <a:cs typeface="Merriweather"/>
              <a:sym typeface="Merriweather"/>
            </a:endParaRPr>
          </a:p>
          <a:p>
            <a:pPr marL="0" lvl="0" indent="0" algn="just" rtl="0">
              <a:lnSpc>
                <a:spcPct val="115000"/>
              </a:lnSpc>
              <a:spcBef>
                <a:spcPts val="0"/>
              </a:spcBef>
              <a:spcAft>
                <a:spcPts val="0"/>
              </a:spcAft>
              <a:buClr>
                <a:schemeClr val="dk1"/>
              </a:buClr>
              <a:buSzPts val="1100"/>
              <a:buFont typeface="Arial"/>
              <a:buNone/>
            </a:pPr>
            <a:endParaRPr>
              <a:latin typeface="Merriweather"/>
              <a:ea typeface="Merriweather"/>
              <a:cs typeface="Merriweather"/>
              <a:sym typeface="Merriweather"/>
            </a:endParaRPr>
          </a:p>
          <a:p>
            <a:pPr marL="0" lvl="0" indent="0" algn="just" rtl="0">
              <a:lnSpc>
                <a:spcPct val="115000"/>
              </a:lnSpc>
              <a:spcBef>
                <a:spcPts val="0"/>
              </a:spcBef>
              <a:spcAft>
                <a:spcPts val="0"/>
              </a:spcAft>
              <a:buClr>
                <a:schemeClr val="dk1"/>
              </a:buClr>
              <a:buSzPts val="1100"/>
              <a:buFont typeface="Arial"/>
              <a:buNone/>
            </a:pPr>
            <a:r>
              <a:rPr lang="en">
                <a:solidFill>
                  <a:schemeClr val="dk1"/>
                </a:solidFill>
                <a:latin typeface="Merriweather"/>
                <a:ea typeface="Merriweather"/>
                <a:cs typeface="Merriweather"/>
                <a:sym typeface="Merriweather"/>
              </a:rPr>
              <a:t>Apple is in a “</a:t>
            </a:r>
            <a:r>
              <a:rPr lang="en" u="sng">
                <a:solidFill>
                  <a:schemeClr val="dk1"/>
                </a:solidFill>
                <a:latin typeface="Merriweather"/>
                <a:ea typeface="Merriweather"/>
                <a:cs typeface="Merriweather"/>
                <a:sym typeface="Merriweather"/>
              </a:rPr>
              <a:t>Virtuous Cycle</a:t>
            </a:r>
            <a:r>
              <a:rPr lang="en">
                <a:solidFill>
                  <a:schemeClr val="dk1"/>
                </a:solidFill>
                <a:latin typeface="Merriweather"/>
                <a:ea typeface="Merriweather"/>
                <a:cs typeface="Merriweather"/>
                <a:sym typeface="Merriweather"/>
              </a:rPr>
              <a:t>”!</a:t>
            </a:r>
            <a:endParaRPr>
              <a:solidFill>
                <a:schemeClr val="dk1"/>
              </a:solidFill>
              <a:latin typeface="Merriweather"/>
              <a:ea typeface="Merriweather"/>
              <a:cs typeface="Merriweather"/>
              <a:sym typeface="Merriweather"/>
            </a:endParaRPr>
          </a:p>
          <a:p>
            <a:pPr marL="0" lvl="0" indent="0" algn="just" rtl="0">
              <a:lnSpc>
                <a:spcPct val="115000"/>
              </a:lnSpc>
              <a:spcBef>
                <a:spcPts val="0"/>
              </a:spcBef>
              <a:spcAft>
                <a:spcPts val="0"/>
              </a:spcAft>
              <a:buClr>
                <a:schemeClr val="dk1"/>
              </a:buClr>
              <a:buSzPts val="1100"/>
              <a:buFont typeface="Arial"/>
              <a:buNone/>
            </a:pPr>
            <a:endParaRPr>
              <a:latin typeface="Merriweather"/>
              <a:ea typeface="Merriweather"/>
              <a:cs typeface="Merriweather"/>
              <a:sym typeface="Merriweather"/>
            </a:endParaRPr>
          </a:p>
        </p:txBody>
      </p:sp>
      <p:sp>
        <p:nvSpPr>
          <p:cNvPr id="425" name="Google Shape;425;p34"/>
          <p:cNvSpPr txBox="1"/>
          <p:nvPr/>
        </p:nvSpPr>
        <p:spPr>
          <a:xfrm>
            <a:off x="647725" y="1424050"/>
            <a:ext cx="65559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a:latin typeface="Merriweather"/>
                <a:ea typeface="Merriweather"/>
                <a:cs typeface="Merriweather"/>
                <a:sym typeface="Merriweather"/>
              </a:rPr>
              <a:t>Managerial Failure? Are there too many M&amp;A?</a:t>
            </a:r>
            <a:endParaRPr>
              <a:latin typeface="Merriweather"/>
              <a:ea typeface="Merriweather"/>
              <a:cs typeface="Merriweather"/>
              <a:sym typeface="Merriweather"/>
            </a:endParaRPr>
          </a:p>
        </p:txBody>
      </p:sp>
      <p:sp>
        <p:nvSpPr>
          <p:cNvPr id="426" name="Google Shape;426;p34"/>
          <p:cNvSpPr txBox="1"/>
          <p:nvPr/>
        </p:nvSpPr>
        <p:spPr>
          <a:xfrm>
            <a:off x="633525" y="955613"/>
            <a:ext cx="6555900" cy="400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Clr>
                <a:schemeClr val="dk1"/>
              </a:buClr>
              <a:buSzPts val="1100"/>
              <a:buFont typeface="Arial"/>
              <a:buNone/>
            </a:pPr>
            <a:r>
              <a:rPr lang="en">
                <a:latin typeface="Merriweather"/>
                <a:ea typeface="Merriweather"/>
                <a:cs typeface="Merriweather"/>
                <a:sym typeface="Merriweather"/>
              </a:rPr>
              <a:t>Entrepreneurship Failure? What if Tim Cook leaves?   </a:t>
            </a:r>
            <a:endParaRPr>
              <a:latin typeface="Merriweather"/>
              <a:ea typeface="Merriweather"/>
              <a:cs typeface="Merriweather"/>
              <a:sym typeface="Merriweath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78" name="Google Shape;78;p17"/>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79" name="Google Shape;79;p17"/>
          <p:cNvSpPr/>
          <p:nvPr/>
        </p:nvSpPr>
        <p:spPr>
          <a:xfrm>
            <a:off x="446800" y="883225"/>
            <a:ext cx="7984800" cy="3927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7"/>
          <p:cNvSpPr txBox="1"/>
          <p:nvPr/>
        </p:nvSpPr>
        <p:spPr>
          <a:xfrm>
            <a:off x="563575" y="1110650"/>
            <a:ext cx="3619800" cy="3403200"/>
          </a:xfrm>
          <a:prstGeom prst="rect">
            <a:avLst/>
          </a:prstGeom>
          <a:noFill/>
          <a:ln>
            <a:noFill/>
          </a:ln>
        </p:spPr>
        <p:txBody>
          <a:bodyPr spcFirstLastPara="1" wrap="square" lIns="68575" tIns="34275" rIns="68575" bIns="34275" anchor="t" anchorCtr="0">
            <a:spAutoFit/>
          </a:bodyPr>
          <a:lstStyle/>
          <a:p>
            <a:pPr marL="0" lvl="0" indent="0" algn="l" rtl="0">
              <a:lnSpc>
                <a:spcPct val="115000"/>
              </a:lnSpc>
              <a:spcBef>
                <a:spcPts val="0"/>
              </a:spcBef>
              <a:spcAft>
                <a:spcPts val="0"/>
              </a:spcAft>
              <a:buNone/>
            </a:pPr>
            <a:r>
              <a:rPr lang="en" sz="1200">
                <a:solidFill>
                  <a:schemeClr val="dk1"/>
                </a:solidFill>
                <a:latin typeface="Spectral"/>
                <a:ea typeface="Spectral"/>
                <a:cs typeface="Spectral"/>
                <a:sym typeface="Spectral"/>
              </a:rPr>
              <a:t>We believe Apple is a great investment due to the following advantages:</a:t>
            </a:r>
            <a:endParaRPr sz="1200">
              <a:solidFill>
                <a:schemeClr val="dk1"/>
              </a:solidFill>
              <a:latin typeface="Spectral"/>
              <a:ea typeface="Spectral"/>
              <a:cs typeface="Spectral"/>
              <a:sym typeface="Spectral"/>
            </a:endParaRPr>
          </a:p>
          <a:p>
            <a:pPr marL="0" lvl="0" indent="0" algn="l" rtl="0">
              <a:lnSpc>
                <a:spcPct val="115000"/>
              </a:lnSpc>
              <a:spcBef>
                <a:spcPts val="0"/>
              </a:spcBef>
              <a:spcAft>
                <a:spcPts val="0"/>
              </a:spcAft>
              <a:buNone/>
            </a:pPr>
            <a:endParaRPr sz="1200">
              <a:solidFill>
                <a:schemeClr val="dk1"/>
              </a:solidFill>
              <a:latin typeface="Spectral"/>
              <a:ea typeface="Spectral"/>
              <a:cs typeface="Spectral"/>
              <a:sym typeface="Spectral"/>
            </a:endParaRPr>
          </a:p>
          <a:p>
            <a:pPr marL="342900" lvl="0" indent="-241300" algn="l" rtl="0">
              <a:lnSpc>
                <a:spcPct val="115000"/>
              </a:lnSpc>
              <a:spcBef>
                <a:spcPts val="0"/>
              </a:spcBef>
              <a:spcAft>
                <a:spcPts val="0"/>
              </a:spcAft>
              <a:buClr>
                <a:schemeClr val="dk1"/>
              </a:buClr>
              <a:buSzPts val="1200"/>
              <a:buFont typeface="Spectral"/>
              <a:buChar char="❏"/>
            </a:pPr>
            <a:r>
              <a:rPr lang="en" sz="1200" b="1">
                <a:solidFill>
                  <a:schemeClr val="dk1"/>
                </a:solidFill>
                <a:latin typeface="Spectral"/>
                <a:ea typeface="Spectral"/>
                <a:cs typeface="Spectral"/>
                <a:sym typeface="Spectral"/>
              </a:rPr>
              <a:t>Strong pricing power (to outperform the market by raising profit margin)</a:t>
            </a:r>
            <a:endParaRPr sz="1200" b="1">
              <a:solidFill>
                <a:schemeClr val="dk1"/>
              </a:solidFill>
              <a:latin typeface="Spectral"/>
              <a:ea typeface="Spectral"/>
              <a:cs typeface="Spectral"/>
              <a:sym typeface="Spectral"/>
            </a:endParaRPr>
          </a:p>
          <a:p>
            <a:pPr marL="342900" lvl="0" indent="-241300" algn="l" rtl="0">
              <a:lnSpc>
                <a:spcPct val="115000"/>
              </a:lnSpc>
              <a:spcBef>
                <a:spcPts val="0"/>
              </a:spcBef>
              <a:spcAft>
                <a:spcPts val="0"/>
              </a:spcAft>
              <a:buClr>
                <a:schemeClr val="dk1"/>
              </a:buClr>
              <a:buSzPts val="1200"/>
              <a:buFont typeface="Spectral"/>
              <a:buChar char="❏"/>
            </a:pPr>
            <a:r>
              <a:rPr lang="en" sz="1200" b="1">
                <a:solidFill>
                  <a:schemeClr val="dk1"/>
                </a:solidFill>
                <a:latin typeface="Spectral"/>
                <a:ea typeface="Spectral"/>
                <a:cs typeface="Spectral"/>
                <a:sym typeface="Spectral"/>
              </a:rPr>
              <a:t>Being a large and profitable company with healthy CF</a:t>
            </a:r>
            <a:endParaRPr sz="1200" b="1">
              <a:solidFill>
                <a:schemeClr val="dk1"/>
              </a:solidFill>
              <a:latin typeface="Spectral"/>
              <a:ea typeface="Spectral"/>
              <a:cs typeface="Spectral"/>
              <a:sym typeface="Spectral"/>
            </a:endParaRPr>
          </a:p>
          <a:p>
            <a:pPr marL="0" marR="0" lvl="0" indent="0" algn="l" rtl="0">
              <a:lnSpc>
                <a:spcPct val="150000"/>
              </a:lnSpc>
              <a:spcBef>
                <a:spcPts val="0"/>
              </a:spcBef>
              <a:spcAft>
                <a:spcPts val="0"/>
              </a:spcAft>
              <a:buNone/>
            </a:pPr>
            <a:endParaRPr sz="1200">
              <a:solidFill>
                <a:schemeClr val="dk1"/>
              </a:solidFill>
              <a:latin typeface="Spectral"/>
              <a:ea typeface="Spectral"/>
              <a:cs typeface="Spectral"/>
              <a:sym typeface="Spectral"/>
            </a:endParaRPr>
          </a:p>
          <a:p>
            <a:pPr marL="0" marR="0" lvl="0" indent="0" algn="l" rtl="0">
              <a:lnSpc>
                <a:spcPct val="150000"/>
              </a:lnSpc>
              <a:spcBef>
                <a:spcPts val="0"/>
              </a:spcBef>
              <a:spcAft>
                <a:spcPts val="0"/>
              </a:spcAft>
              <a:buNone/>
            </a:pPr>
            <a:r>
              <a:rPr lang="en" sz="1200">
                <a:solidFill>
                  <a:schemeClr val="dk1"/>
                </a:solidFill>
                <a:latin typeface="Spectral"/>
                <a:ea typeface="Spectral"/>
                <a:cs typeface="Spectral"/>
                <a:sym typeface="Spectral"/>
              </a:rPr>
              <a:t>These qualities are useful if the economy runs into a recession, as interest rates rise.</a:t>
            </a:r>
            <a:endParaRPr sz="1200">
              <a:solidFill>
                <a:schemeClr val="dk1"/>
              </a:solidFill>
              <a:latin typeface="Spectral"/>
              <a:ea typeface="Spectral"/>
              <a:cs typeface="Spectral"/>
              <a:sym typeface="Spectral"/>
            </a:endParaRPr>
          </a:p>
          <a:p>
            <a:pPr marL="0" marR="0" lvl="0" indent="0" algn="l" rtl="0">
              <a:lnSpc>
                <a:spcPct val="150000"/>
              </a:lnSpc>
              <a:spcBef>
                <a:spcPts val="0"/>
              </a:spcBef>
              <a:spcAft>
                <a:spcPts val="0"/>
              </a:spcAft>
              <a:buNone/>
            </a:pPr>
            <a:r>
              <a:rPr lang="en" sz="1200">
                <a:solidFill>
                  <a:schemeClr val="dk1"/>
                </a:solidFill>
                <a:latin typeface="Spectral"/>
                <a:ea typeface="Spectral"/>
                <a:cs typeface="Spectral"/>
                <a:sym typeface="Spectral"/>
              </a:rPr>
              <a:t>Besides, we argue Apple has sustainability,  competitive advantages, strong fundamentals, and  growth potentials. </a:t>
            </a:r>
            <a:endParaRPr sz="1200">
              <a:solidFill>
                <a:schemeClr val="dk1"/>
              </a:solidFill>
              <a:latin typeface="Spectral"/>
              <a:ea typeface="Spectral"/>
              <a:cs typeface="Spectral"/>
              <a:sym typeface="Spectral"/>
            </a:endParaRPr>
          </a:p>
          <a:p>
            <a:pPr marL="0" marR="0" lvl="0" indent="0" algn="l" rtl="0">
              <a:lnSpc>
                <a:spcPct val="150000"/>
              </a:lnSpc>
              <a:spcBef>
                <a:spcPts val="0"/>
              </a:spcBef>
              <a:spcAft>
                <a:spcPts val="0"/>
              </a:spcAft>
              <a:buNone/>
            </a:pPr>
            <a:r>
              <a:rPr lang="en" sz="1200">
                <a:solidFill>
                  <a:schemeClr val="dk1"/>
                </a:solidFill>
                <a:latin typeface="Spectral"/>
                <a:ea typeface="Spectral"/>
                <a:cs typeface="Spectral"/>
                <a:sym typeface="Spectral"/>
              </a:rPr>
              <a:t>Also, the current price seems reasonable. </a:t>
            </a:r>
            <a:endParaRPr sz="1200">
              <a:solidFill>
                <a:schemeClr val="dk1"/>
              </a:solidFill>
              <a:latin typeface="Spectral"/>
              <a:ea typeface="Spectral"/>
              <a:cs typeface="Spectral"/>
              <a:sym typeface="Spectral"/>
            </a:endParaRPr>
          </a:p>
        </p:txBody>
      </p:sp>
      <p:sp>
        <p:nvSpPr>
          <p:cNvPr id="81" name="Google Shape;81;p17"/>
          <p:cNvSpPr txBox="1"/>
          <p:nvPr/>
        </p:nvSpPr>
        <p:spPr>
          <a:xfrm>
            <a:off x="273725" y="216000"/>
            <a:ext cx="3530100" cy="4080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None/>
            </a:pPr>
            <a:r>
              <a:rPr lang="en" sz="2200">
                <a:solidFill>
                  <a:srgbClr val="C4A159"/>
                </a:solidFill>
                <a:latin typeface="Merriweather"/>
                <a:ea typeface="Merriweather"/>
                <a:cs typeface="Merriweather"/>
                <a:sym typeface="Merriweather"/>
              </a:rPr>
              <a:t>Investment  Hypothesis</a:t>
            </a:r>
            <a:endParaRPr sz="2200">
              <a:solidFill>
                <a:srgbClr val="C4A159"/>
              </a:solidFill>
              <a:latin typeface="Times New Roman"/>
              <a:ea typeface="Times New Roman"/>
              <a:cs typeface="Times New Roman"/>
              <a:sym typeface="Times New Roman"/>
            </a:endParaRPr>
          </a:p>
        </p:txBody>
      </p:sp>
      <p:pic>
        <p:nvPicPr>
          <p:cNvPr id="82" name="Google Shape;82;p17"/>
          <p:cNvPicPr preferRelativeResize="0"/>
          <p:nvPr/>
        </p:nvPicPr>
        <p:blipFill rotWithShape="1">
          <a:blip r:embed="rId4">
            <a:alphaModFix/>
          </a:blip>
          <a:srcRect l="32577" t="27694" r="32260" b="31775"/>
          <a:stretch/>
        </p:blipFill>
        <p:spPr>
          <a:xfrm>
            <a:off x="8580125" y="-43575"/>
            <a:ext cx="506750" cy="584100"/>
          </a:xfrm>
          <a:prstGeom prst="rect">
            <a:avLst/>
          </a:prstGeom>
          <a:noFill/>
          <a:ln>
            <a:noFill/>
          </a:ln>
        </p:spPr>
      </p:pic>
      <p:sp>
        <p:nvSpPr>
          <p:cNvPr id="83" name="Google Shape;83;p17"/>
          <p:cNvSpPr/>
          <p:nvPr/>
        </p:nvSpPr>
        <p:spPr>
          <a:xfrm>
            <a:off x="0" y="184193"/>
            <a:ext cx="148500" cy="516000"/>
          </a:xfrm>
          <a:prstGeom prst="flowChartDelay">
            <a:avLst/>
          </a:prstGeom>
          <a:solidFill>
            <a:srgbClr val="1C458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84" name="Google Shape;84;p17"/>
          <p:cNvPicPr preferRelativeResize="0"/>
          <p:nvPr/>
        </p:nvPicPr>
        <p:blipFill>
          <a:blip r:embed="rId5">
            <a:alphaModFix amt="66000"/>
          </a:blip>
          <a:stretch>
            <a:fillRect/>
          </a:stretch>
        </p:blipFill>
        <p:spPr>
          <a:xfrm>
            <a:off x="4320321" y="1304600"/>
            <a:ext cx="4097753" cy="2731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pic>
        <p:nvPicPr>
          <p:cNvPr id="431" name="Google Shape;431;p35"/>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432" name="Google Shape;432;p35"/>
          <p:cNvSpPr/>
          <p:nvPr/>
        </p:nvSpPr>
        <p:spPr>
          <a:xfrm>
            <a:off x="690625" y="1102175"/>
            <a:ext cx="7371000" cy="282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5"/>
          <p:cNvSpPr/>
          <p:nvPr/>
        </p:nvSpPr>
        <p:spPr>
          <a:xfrm>
            <a:off x="244100" y="307250"/>
            <a:ext cx="8108700" cy="36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200">
                <a:solidFill>
                  <a:srgbClr val="C4A159"/>
                </a:solidFill>
                <a:latin typeface="Merriweather"/>
                <a:ea typeface="Merriweather"/>
                <a:cs typeface="Merriweather"/>
                <a:sym typeface="Merriweather"/>
              </a:rPr>
              <a:t>Investment Recommendation - </a:t>
            </a:r>
            <a:r>
              <a:rPr lang="en" sz="2200" u="sng">
                <a:solidFill>
                  <a:srgbClr val="C4A159"/>
                </a:solidFill>
                <a:latin typeface="Merriweather"/>
                <a:ea typeface="Merriweather"/>
                <a:cs typeface="Merriweather"/>
                <a:sym typeface="Merriweather"/>
              </a:rPr>
              <a:t>Buy</a:t>
            </a:r>
            <a:endParaRPr sz="2200" u="sng">
              <a:solidFill>
                <a:srgbClr val="C4A159"/>
              </a:solidFill>
              <a:latin typeface="Merriweather"/>
              <a:ea typeface="Merriweather"/>
              <a:cs typeface="Merriweather"/>
              <a:sym typeface="Merriweather"/>
            </a:endParaRPr>
          </a:p>
        </p:txBody>
      </p:sp>
      <p:pic>
        <p:nvPicPr>
          <p:cNvPr id="434" name="Google Shape;434;p35"/>
          <p:cNvPicPr preferRelativeResize="0"/>
          <p:nvPr/>
        </p:nvPicPr>
        <p:blipFill rotWithShape="1">
          <a:blip r:embed="rId4">
            <a:alphaModFix/>
          </a:blip>
          <a:srcRect l="32577" t="27694" r="32260" b="31775"/>
          <a:stretch/>
        </p:blipFill>
        <p:spPr>
          <a:xfrm>
            <a:off x="8503925" y="-43575"/>
            <a:ext cx="506750" cy="584100"/>
          </a:xfrm>
          <a:prstGeom prst="rect">
            <a:avLst/>
          </a:prstGeom>
          <a:noFill/>
          <a:ln>
            <a:noFill/>
          </a:ln>
        </p:spPr>
      </p:pic>
      <p:sp>
        <p:nvSpPr>
          <p:cNvPr id="435" name="Google Shape;435;p35"/>
          <p:cNvSpPr txBox="1"/>
          <p:nvPr/>
        </p:nvSpPr>
        <p:spPr>
          <a:xfrm>
            <a:off x="882400" y="1358375"/>
            <a:ext cx="7179300" cy="2662800"/>
          </a:xfrm>
          <a:prstGeom prst="rect">
            <a:avLst/>
          </a:prstGeom>
          <a:noFill/>
          <a:ln>
            <a:noFill/>
          </a:ln>
        </p:spPr>
        <p:txBody>
          <a:bodyPr spcFirstLastPara="1" wrap="square" lIns="91425" tIns="91425" rIns="91425" bIns="91425" anchor="t" anchorCtr="0">
            <a:spAutoFit/>
          </a:bodyPr>
          <a:lstStyle/>
          <a:p>
            <a:pPr marL="342900" marR="0" lvl="0" indent="-247650" algn="l" rtl="0">
              <a:lnSpc>
                <a:spcPct val="150000"/>
              </a:lnSpc>
              <a:spcBef>
                <a:spcPts val="0"/>
              </a:spcBef>
              <a:spcAft>
                <a:spcPts val="0"/>
              </a:spcAft>
              <a:buClr>
                <a:schemeClr val="dk1"/>
              </a:buClr>
              <a:buSzPts val="1300"/>
              <a:buFont typeface="Spectral"/>
              <a:buChar char="❏"/>
            </a:pPr>
            <a:r>
              <a:rPr lang="en" b="1" u="sng">
                <a:solidFill>
                  <a:schemeClr val="dk1"/>
                </a:solidFill>
                <a:latin typeface="Spectral"/>
                <a:ea typeface="Spectral"/>
                <a:cs typeface="Spectral"/>
                <a:sym typeface="Spectral"/>
              </a:rPr>
              <a:t>Valuation </a:t>
            </a:r>
            <a:r>
              <a:rPr lang="en" b="1">
                <a:solidFill>
                  <a:schemeClr val="dk1"/>
                </a:solidFill>
                <a:latin typeface="Spectral"/>
                <a:ea typeface="Spectral"/>
                <a:cs typeface="Spectral"/>
                <a:sym typeface="Spectral"/>
              </a:rPr>
              <a:t>					=&gt; Undervalued</a:t>
            </a:r>
            <a:endParaRPr b="1">
              <a:solidFill>
                <a:schemeClr val="dk1"/>
              </a:solidFill>
              <a:latin typeface="Spectral"/>
              <a:ea typeface="Spectral"/>
              <a:cs typeface="Spectral"/>
              <a:sym typeface="Spectral"/>
            </a:endParaRPr>
          </a:p>
          <a:p>
            <a:pPr marL="342900" marR="0" lvl="0" indent="-247650" algn="l" rtl="0">
              <a:lnSpc>
                <a:spcPct val="150000"/>
              </a:lnSpc>
              <a:spcBef>
                <a:spcPts val="0"/>
              </a:spcBef>
              <a:spcAft>
                <a:spcPts val="0"/>
              </a:spcAft>
              <a:buClr>
                <a:schemeClr val="dk1"/>
              </a:buClr>
              <a:buSzPts val="1300"/>
              <a:buFont typeface="Spectral"/>
              <a:buChar char="❏"/>
            </a:pPr>
            <a:r>
              <a:rPr lang="en" b="1" u="sng">
                <a:solidFill>
                  <a:schemeClr val="dk1"/>
                </a:solidFill>
                <a:latin typeface="Spectral"/>
                <a:ea typeface="Spectral"/>
                <a:cs typeface="Spectral"/>
                <a:sym typeface="Spectral"/>
              </a:rPr>
              <a:t>Earning </a:t>
            </a:r>
            <a:r>
              <a:rPr lang="en" b="1">
                <a:solidFill>
                  <a:schemeClr val="dk1"/>
                </a:solidFill>
                <a:latin typeface="Spectral"/>
                <a:ea typeface="Spectral"/>
                <a:cs typeface="Spectral"/>
                <a:sym typeface="Spectral"/>
              </a:rPr>
              <a:t>					=&gt; Unsustainable in the short run</a:t>
            </a:r>
            <a:endParaRPr b="1">
              <a:solidFill>
                <a:schemeClr val="dk1"/>
              </a:solidFill>
              <a:latin typeface="Spectral"/>
              <a:ea typeface="Spectral"/>
              <a:cs typeface="Spectral"/>
              <a:sym typeface="Spectral"/>
            </a:endParaRPr>
          </a:p>
          <a:p>
            <a:pPr marL="914400" marR="0" lvl="0" indent="0" algn="l" rtl="0">
              <a:lnSpc>
                <a:spcPct val="150000"/>
              </a:lnSpc>
              <a:spcBef>
                <a:spcPts val="0"/>
              </a:spcBef>
              <a:spcAft>
                <a:spcPts val="0"/>
              </a:spcAft>
              <a:buNone/>
            </a:pPr>
            <a:r>
              <a:rPr lang="en" b="1">
                <a:solidFill>
                  <a:schemeClr val="dk1"/>
                </a:solidFill>
                <a:latin typeface="Spectral"/>
                <a:ea typeface="Spectral"/>
                <a:cs typeface="Spectral"/>
                <a:sym typeface="Spectral"/>
              </a:rPr>
              <a:t>    					=&gt; Sustainable in the long run</a:t>
            </a:r>
            <a:endParaRPr b="1">
              <a:solidFill>
                <a:schemeClr val="dk1"/>
              </a:solidFill>
              <a:latin typeface="Spectral"/>
              <a:ea typeface="Spectral"/>
              <a:cs typeface="Spectral"/>
              <a:sym typeface="Spectral"/>
            </a:endParaRPr>
          </a:p>
          <a:p>
            <a:pPr marL="342900" lvl="0" indent="-234950" algn="l" rtl="0">
              <a:lnSpc>
                <a:spcPct val="150000"/>
              </a:lnSpc>
              <a:spcBef>
                <a:spcPts val="0"/>
              </a:spcBef>
              <a:spcAft>
                <a:spcPts val="0"/>
              </a:spcAft>
              <a:buClr>
                <a:schemeClr val="dk1"/>
              </a:buClr>
              <a:buSzPts val="1100"/>
              <a:buFont typeface="Spectral"/>
              <a:buChar char="❏"/>
            </a:pPr>
            <a:r>
              <a:rPr lang="en" b="1" u="sng">
                <a:solidFill>
                  <a:schemeClr val="dk1"/>
                </a:solidFill>
                <a:latin typeface="Spectral"/>
                <a:ea typeface="Spectral"/>
                <a:cs typeface="Spectral"/>
                <a:sym typeface="Spectral"/>
              </a:rPr>
              <a:t>Competitive Adv.	</a:t>
            </a:r>
            <a:r>
              <a:rPr lang="en" b="1">
                <a:solidFill>
                  <a:schemeClr val="dk1"/>
                </a:solidFill>
                <a:latin typeface="Spectral"/>
                <a:ea typeface="Spectral"/>
                <a:cs typeface="Spectral"/>
                <a:sym typeface="Spectral"/>
              </a:rPr>
              <a:t>			=&gt; </a:t>
            </a:r>
            <a:endParaRPr b="1">
              <a:solidFill>
                <a:schemeClr val="dk1"/>
              </a:solidFill>
              <a:latin typeface="Spectral"/>
              <a:ea typeface="Spectral"/>
              <a:cs typeface="Spectral"/>
              <a:sym typeface="Spectral"/>
            </a:endParaRPr>
          </a:p>
          <a:p>
            <a:pPr marL="342900" lvl="0" indent="-234950" algn="l" rtl="0">
              <a:lnSpc>
                <a:spcPct val="150000"/>
              </a:lnSpc>
              <a:spcBef>
                <a:spcPts val="0"/>
              </a:spcBef>
              <a:spcAft>
                <a:spcPts val="0"/>
              </a:spcAft>
              <a:buClr>
                <a:schemeClr val="dk1"/>
              </a:buClr>
              <a:buSzPts val="1100"/>
              <a:buFont typeface="Spectral"/>
              <a:buChar char="❏"/>
            </a:pPr>
            <a:r>
              <a:rPr lang="en" b="1" u="sng">
                <a:solidFill>
                  <a:schemeClr val="dk1"/>
                </a:solidFill>
                <a:latin typeface="Spectral"/>
                <a:ea typeface="Spectral"/>
                <a:cs typeface="Spectral"/>
                <a:sym typeface="Spectral"/>
              </a:rPr>
              <a:t>Fin Stmt Analysis	</a:t>
            </a:r>
            <a:r>
              <a:rPr lang="en" b="1">
                <a:solidFill>
                  <a:schemeClr val="dk1"/>
                </a:solidFill>
                <a:latin typeface="Spectral"/>
                <a:ea typeface="Spectral"/>
                <a:cs typeface="Spectral"/>
                <a:sym typeface="Spectral"/>
              </a:rPr>
              <a:t>			=&gt; Strong fundamentals</a:t>
            </a:r>
            <a:endParaRPr b="1">
              <a:solidFill>
                <a:schemeClr val="dk1"/>
              </a:solidFill>
              <a:latin typeface="Spectral"/>
              <a:ea typeface="Spectral"/>
              <a:cs typeface="Spectral"/>
              <a:sym typeface="Spectral"/>
            </a:endParaRPr>
          </a:p>
          <a:p>
            <a:pPr marL="342900" lvl="0" indent="-234950" algn="l" rtl="0">
              <a:lnSpc>
                <a:spcPct val="150000"/>
              </a:lnSpc>
              <a:spcBef>
                <a:spcPts val="0"/>
              </a:spcBef>
              <a:spcAft>
                <a:spcPts val="0"/>
              </a:spcAft>
              <a:buClr>
                <a:schemeClr val="dk1"/>
              </a:buClr>
              <a:buSzPts val="1100"/>
              <a:buFont typeface="Spectral"/>
              <a:buChar char="❏"/>
            </a:pPr>
            <a:r>
              <a:rPr lang="en" b="1" u="sng">
                <a:solidFill>
                  <a:schemeClr val="dk1"/>
                </a:solidFill>
                <a:latin typeface="Spectral"/>
                <a:ea typeface="Spectral"/>
                <a:cs typeface="Spectral"/>
                <a:sym typeface="Spectral"/>
              </a:rPr>
              <a:t>Sustainability	</a:t>
            </a:r>
            <a:r>
              <a:rPr lang="en" b="1">
                <a:solidFill>
                  <a:schemeClr val="dk1"/>
                </a:solidFill>
                <a:latin typeface="Spectral"/>
                <a:ea typeface="Spectral"/>
                <a:cs typeface="Spectral"/>
                <a:sym typeface="Spectral"/>
              </a:rPr>
              <a:t>			=&gt; </a:t>
            </a:r>
            <a:endParaRPr b="1">
              <a:solidFill>
                <a:schemeClr val="dk1"/>
              </a:solidFill>
              <a:latin typeface="Spectral"/>
              <a:ea typeface="Spectral"/>
              <a:cs typeface="Spectral"/>
              <a:sym typeface="Spectral"/>
            </a:endParaRPr>
          </a:p>
          <a:p>
            <a:pPr marL="342900" lvl="0" indent="-234950" algn="l" rtl="0">
              <a:lnSpc>
                <a:spcPct val="150000"/>
              </a:lnSpc>
              <a:spcBef>
                <a:spcPts val="0"/>
              </a:spcBef>
              <a:spcAft>
                <a:spcPts val="0"/>
              </a:spcAft>
              <a:buClr>
                <a:schemeClr val="dk1"/>
              </a:buClr>
              <a:buSzPts val="1100"/>
              <a:buFont typeface="Spectral"/>
              <a:buChar char="❏"/>
            </a:pPr>
            <a:r>
              <a:rPr lang="en" b="1" u="sng">
                <a:solidFill>
                  <a:schemeClr val="dk1"/>
                </a:solidFill>
                <a:latin typeface="Spectral"/>
                <a:ea typeface="Spectral"/>
                <a:cs typeface="Spectral"/>
                <a:sym typeface="Spectral"/>
              </a:rPr>
              <a:t>Other perspectives	</a:t>
            </a:r>
            <a:r>
              <a:rPr lang="en" b="1">
                <a:solidFill>
                  <a:schemeClr val="dk1"/>
                </a:solidFill>
                <a:latin typeface="Spectral"/>
                <a:ea typeface="Spectral"/>
                <a:cs typeface="Spectral"/>
                <a:sym typeface="Spectral"/>
              </a:rPr>
              <a:t>		=&gt; Mostly beneficial</a:t>
            </a:r>
            <a:endParaRPr b="1">
              <a:solidFill>
                <a:schemeClr val="dk1"/>
              </a:solidFill>
              <a:latin typeface="Spectral"/>
              <a:ea typeface="Spectral"/>
              <a:cs typeface="Spectral"/>
              <a:sym typeface="Spectral"/>
            </a:endParaRPr>
          </a:p>
          <a:p>
            <a:pPr marL="0" lvl="0" indent="0" algn="just" rtl="0">
              <a:lnSpc>
                <a:spcPct val="115000"/>
              </a:lnSpc>
              <a:spcBef>
                <a:spcPts val="0"/>
              </a:spcBef>
              <a:spcAft>
                <a:spcPts val="0"/>
              </a:spcAft>
              <a:buClr>
                <a:schemeClr val="dk1"/>
              </a:buClr>
              <a:buSzPts val="1100"/>
              <a:buFont typeface="Arial"/>
              <a:buNone/>
            </a:pPr>
            <a:endParaRPr>
              <a:solidFill>
                <a:schemeClr val="dk1"/>
              </a:solidFill>
              <a:highlight>
                <a:srgbClr val="FFFFFF"/>
              </a:highlight>
              <a:latin typeface="Times New Roman"/>
              <a:ea typeface="Times New Roman"/>
              <a:cs typeface="Times New Roman"/>
              <a:sym typeface="Times New Roman"/>
            </a:endParaRPr>
          </a:p>
        </p:txBody>
      </p:sp>
      <p:pic>
        <p:nvPicPr>
          <p:cNvPr id="436" name="Google Shape;436;p35"/>
          <p:cNvPicPr preferRelativeResize="0"/>
          <p:nvPr/>
        </p:nvPicPr>
        <p:blipFill>
          <a:blip r:embed="rId5">
            <a:alphaModFix/>
          </a:blip>
          <a:stretch>
            <a:fillRect/>
          </a:stretch>
        </p:blipFill>
        <p:spPr>
          <a:xfrm>
            <a:off x="6662375" y="3039075"/>
            <a:ext cx="1267800" cy="1267800"/>
          </a:xfrm>
          <a:prstGeom prst="rect">
            <a:avLst/>
          </a:prstGeom>
          <a:noFill/>
          <a:ln>
            <a:noFill/>
          </a:ln>
        </p:spPr>
      </p:pic>
      <p:sp>
        <p:nvSpPr>
          <p:cNvPr id="437" name="Google Shape;437;p35"/>
          <p:cNvSpPr/>
          <p:nvPr/>
        </p:nvSpPr>
        <p:spPr>
          <a:xfrm>
            <a:off x="0" y="197118"/>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sp>
        <p:nvSpPr>
          <p:cNvPr id="438" name="Google Shape;438;p35"/>
          <p:cNvSpPr txBox="1"/>
          <p:nvPr/>
        </p:nvSpPr>
        <p:spPr>
          <a:xfrm>
            <a:off x="2051000" y="3999675"/>
            <a:ext cx="23430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00" b="1">
              <a:latin typeface="Montserrat"/>
              <a:ea typeface="Montserrat"/>
              <a:cs typeface="Montserrat"/>
              <a:sym typeface="Montserrat"/>
            </a:endParaRPr>
          </a:p>
        </p:txBody>
      </p:sp>
      <p:pic>
        <p:nvPicPr>
          <p:cNvPr id="439" name="Google Shape;439;p35"/>
          <p:cNvPicPr preferRelativeResize="0"/>
          <p:nvPr/>
        </p:nvPicPr>
        <p:blipFill>
          <a:blip r:embed="rId6">
            <a:alphaModFix/>
          </a:blip>
          <a:stretch>
            <a:fillRect/>
          </a:stretch>
        </p:blipFill>
        <p:spPr>
          <a:xfrm>
            <a:off x="4558200" y="2386517"/>
            <a:ext cx="206325" cy="197456"/>
          </a:xfrm>
          <a:prstGeom prst="rect">
            <a:avLst/>
          </a:prstGeom>
          <a:noFill/>
          <a:ln>
            <a:noFill/>
          </a:ln>
        </p:spPr>
      </p:pic>
      <p:pic>
        <p:nvPicPr>
          <p:cNvPr id="440" name="Google Shape;440;p35"/>
          <p:cNvPicPr preferRelativeResize="0"/>
          <p:nvPr/>
        </p:nvPicPr>
        <p:blipFill>
          <a:blip r:embed="rId6">
            <a:alphaModFix/>
          </a:blip>
          <a:stretch>
            <a:fillRect/>
          </a:stretch>
        </p:blipFill>
        <p:spPr>
          <a:xfrm>
            <a:off x="4558200" y="3072298"/>
            <a:ext cx="206325" cy="197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6" name="Google Shape;446;p36"/>
          <p:cNvPicPr preferRelativeResize="0"/>
          <p:nvPr/>
        </p:nvPicPr>
        <p:blipFill rotWithShape="1">
          <a:blip r:embed="rId3">
            <a:alphaModFix/>
          </a:blip>
          <a:srcRect/>
          <a:stretch/>
        </p:blipFill>
        <p:spPr>
          <a:xfrm>
            <a:off x="0" y="-1"/>
            <a:ext cx="9144000" cy="5143501"/>
          </a:xfrm>
          <a:prstGeom prst="rect">
            <a:avLst/>
          </a:prstGeom>
          <a:noFill/>
          <a:ln>
            <a:noFill/>
          </a:ln>
        </p:spPr>
      </p:pic>
      <p:pic>
        <p:nvPicPr>
          <p:cNvPr id="447" name="Google Shape;447;p36"/>
          <p:cNvPicPr preferRelativeResize="0"/>
          <p:nvPr/>
        </p:nvPicPr>
        <p:blipFill rotWithShape="1">
          <a:blip r:embed="rId4">
            <a:alphaModFix/>
          </a:blip>
          <a:srcRect/>
          <a:stretch/>
        </p:blipFill>
        <p:spPr>
          <a:xfrm>
            <a:off x="624872" y="330543"/>
            <a:ext cx="438951" cy="528230"/>
          </a:xfrm>
          <a:prstGeom prst="rect">
            <a:avLst/>
          </a:prstGeom>
          <a:noFill/>
          <a:ln>
            <a:noFill/>
          </a:ln>
        </p:spPr>
      </p:pic>
      <p:cxnSp>
        <p:nvCxnSpPr>
          <p:cNvPr id="448" name="Google Shape;448;p36"/>
          <p:cNvCxnSpPr/>
          <p:nvPr/>
        </p:nvCxnSpPr>
        <p:spPr>
          <a:xfrm>
            <a:off x="3671013" y="2169721"/>
            <a:ext cx="1786800" cy="0"/>
          </a:xfrm>
          <a:prstGeom prst="straightConnector1">
            <a:avLst/>
          </a:prstGeom>
          <a:noFill/>
          <a:ln w="9525" cap="flat" cmpd="sng">
            <a:solidFill>
              <a:schemeClr val="lt1"/>
            </a:solidFill>
            <a:prstDash val="solid"/>
            <a:miter lim="800000"/>
            <a:headEnd type="none" w="sm" len="sm"/>
            <a:tailEnd type="none" w="sm" len="sm"/>
          </a:ln>
        </p:spPr>
      </p:cxnSp>
      <p:sp>
        <p:nvSpPr>
          <p:cNvPr id="449" name="Google Shape;449;p36"/>
          <p:cNvSpPr txBox="1"/>
          <p:nvPr/>
        </p:nvSpPr>
        <p:spPr>
          <a:xfrm>
            <a:off x="3449044" y="2211460"/>
            <a:ext cx="2329800" cy="8388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5000"/>
              <a:buFont typeface="Microsoft Yahei"/>
              <a:buNone/>
            </a:pPr>
            <a:endParaRPr sz="5000" b="1" i="0" u="none" strike="noStrike" cap="none">
              <a:solidFill>
                <a:srgbClr val="FFFFFF"/>
              </a:solidFill>
              <a:latin typeface="Microsoft Yahei"/>
              <a:ea typeface="Microsoft Yahei"/>
              <a:cs typeface="Microsoft Yahei"/>
              <a:sym typeface="Microsoft Yahei"/>
            </a:endParaRPr>
          </a:p>
        </p:txBody>
      </p:sp>
      <p:sp>
        <p:nvSpPr>
          <p:cNvPr id="450" name="Google Shape;450;p36"/>
          <p:cNvSpPr txBox="1"/>
          <p:nvPr/>
        </p:nvSpPr>
        <p:spPr>
          <a:xfrm>
            <a:off x="2152509" y="2361544"/>
            <a:ext cx="5179200" cy="531000"/>
          </a:xfrm>
          <a:prstGeom prst="rect">
            <a:avLst/>
          </a:prstGeom>
          <a:noFill/>
          <a:ln>
            <a:noFill/>
          </a:ln>
        </p:spPr>
        <p:txBody>
          <a:bodyPr spcFirstLastPara="1" wrap="square" lIns="68575" tIns="34275" rIns="68575" bIns="34275" anchor="t" anchorCtr="0">
            <a:spAutoFit/>
          </a:bodyPr>
          <a:lstStyle/>
          <a:p>
            <a:pPr marL="0" marR="0" lvl="0" indent="0" algn="ctr" rtl="0">
              <a:lnSpc>
                <a:spcPct val="100000"/>
              </a:lnSpc>
              <a:spcBef>
                <a:spcPts val="0"/>
              </a:spcBef>
              <a:spcAft>
                <a:spcPts val="0"/>
              </a:spcAft>
              <a:buClr>
                <a:srgbClr val="FFFFFF"/>
              </a:buClr>
              <a:buSzPts val="3000"/>
              <a:buFont typeface="Microsoft Yahei"/>
              <a:buNone/>
            </a:pPr>
            <a:r>
              <a:rPr lang="en" sz="3000">
                <a:solidFill>
                  <a:schemeClr val="lt1"/>
                </a:solidFill>
                <a:latin typeface="Microsoft Yahei"/>
                <a:ea typeface="Microsoft Yahei"/>
                <a:cs typeface="Microsoft Yahei"/>
                <a:sym typeface="Microsoft Yahei"/>
              </a:rPr>
              <a:t>Thanks You!!</a:t>
            </a:r>
            <a:endParaRPr sz="3000" b="0" i="0" u="none" strike="noStrike" cap="none">
              <a:solidFill>
                <a:schemeClr val="lt1"/>
              </a:solidFill>
              <a:latin typeface="Microsoft Yahei"/>
              <a:ea typeface="Microsoft Yahei"/>
              <a:cs typeface="Microsoft Yahei"/>
              <a:sym typeface="Microsoft Yahei"/>
            </a:endParaRPr>
          </a:p>
        </p:txBody>
      </p:sp>
      <p:sp>
        <p:nvSpPr>
          <p:cNvPr id="451" name="Google Shape;451;p36"/>
          <p:cNvSpPr txBox="1"/>
          <p:nvPr/>
        </p:nvSpPr>
        <p:spPr>
          <a:xfrm>
            <a:off x="4121944" y="1525050"/>
            <a:ext cx="1240500" cy="5388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2600">
                <a:solidFill>
                  <a:schemeClr val="lt1"/>
                </a:solidFill>
                <a:latin typeface="Merriweather"/>
                <a:ea typeface="Merriweather"/>
                <a:cs typeface="Merriweather"/>
                <a:sym typeface="Merriweather"/>
              </a:rPr>
              <a:t>Q&amp;A</a:t>
            </a:r>
            <a:endParaRPr sz="2600">
              <a:solidFill>
                <a:schemeClr val="lt1"/>
              </a:solidFill>
              <a:latin typeface="Merriweather"/>
              <a:ea typeface="Merriweather"/>
              <a:cs typeface="Merriweather"/>
              <a:sym typeface="Merriweather"/>
            </a:endParaRPr>
          </a:p>
        </p:txBody>
      </p:sp>
      <p:sp>
        <p:nvSpPr>
          <p:cNvPr id="452" name="Google Shape;452;p36"/>
          <p:cNvSpPr txBox="1"/>
          <p:nvPr/>
        </p:nvSpPr>
        <p:spPr>
          <a:xfrm>
            <a:off x="1228031" y="462731"/>
            <a:ext cx="2402700" cy="492600"/>
          </a:xfrm>
          <a:prstGeom prst="rect">
            <a:avLst/>
          </a:prstGeom>
          <a:noFill/>
          <a:ln>
            <a:noFill/>
          </a:ln>
        </p:spPr>
        <p:txBody>
          <a:bodyPr spcFirstLastPara="1" wrap="square" lIns="68575" tIns="68575" rIns="68575" bIns="68575" anchor="t" anchorCtr="0">
            <a:spAutoFit/>
          </a:bodyPr>
          <a:lstStyle/>
          <a:p>
            <a:pPr marL="0" marR="0" lvl="0" indent="0" algn="just" rtl="0">
              <a:lnSpc>
                <a:spcPct val="100000"/>
              </a:lnSpc>
              <a:spcBef>
                <a:spcPts val="0"/>
              </a:spcBef>
              <a:spcAft>
                <a:spcPts val="0"/>
              </a:spcAft>
              <a:buClr>
                <a:srgbClr val="000000"/>
              </a:buClr>
              <a:buFont typeface="Arial"/>
              <a:buNone/>
            </a:pPr>
            <a:r>
              <a:rPr lang="en" sz="2300">
                <a:solidFill>
                  <a:srgbClr val="C4A159"/>
                </a:solidFill>
                <a:latin typeface="Merriweather"/>
                <a:ea typeface="Merriweather"/>
                <a:cs typeface="Merriweather"/>
                <a:sym typeface="Merriweather"/>
              </a:rPr>
              <a:t>References</a:t>
            </a:r>
            <a:endParaRPr sz="1400">
              <a:solidFill>
                <a:srgbClr val="C4A159"/>
              </a:solidFill>
              <a:latin typeface="Merriweather"/>
              <a:ea typeface="Merriweather"/>
              <a:cs typeface="Merriweather"/>
              <a:sym typeface="Merriweather"/>
            </a:endParaRPr>
          </a:p>
        </p:txBody>
      </p:sp>
      <p:sp>
        <p:nvSpPr>
          <p:cNvPr id="453" name="Google Shape;453;p36"/>
          <p:cNvSpPr txBox="1"/>
          <p:nvPr/>
        </p:nvSpPr>
        <p:spPr>
          <a:xfrm>
            <a:off x="624875" y="1020950"/>
            <a:ext cx="8203200" cy="370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u="sng">
                <a:solidFill>
                  <a:schemeClr val="dk1"/>
                </a:solidFill>
                <a:hlinkClick r:id="rId5">
                  <a:extLst>
                    <a:ext uri="{A12FA001-AC4F-418D-AE19-62706E023703}">
                      <ahyp:hlinkClr xmlns:ahyp="http://schemas.microsoft.com/office/drawing/2018/hyperlinkcolor" val="tx"/>
                    </a:ext>
                  </a:extLst>
                </a:hlinkClick>
              </a:rPr>
              <a:t>https://www.investopedia.com/articles/investing/111015/analyzing-porters-five-forces-apple.asp</a:t>
            </a:r>
            <a:endParaRPr sz="1000" u="sng">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u="sng">
                <a:solidFill>
                  <a:schemeClr val="dk1"/>
                </a:solidFill>
                <a:hlinkClick r:id="rId6">
                  <a:extLst>
                    <a:ext uri="{A12FA001-AC4F-418D-AE19-62706E023703}">
                      <ahyp:hlinkClr xmlns:ahyp="http://schemas.microsoft.com/office/drawing/2018/hyperlinkcolor" val="tx"/>
                    </a:ext>
                  </a:extLst>
                </a:hlinkClick>
              </a:rPr>
              <a:t>http://panmore.com/apple-inc-five-forces-analysis-porters-model-case-study</a:t>
            </a:r>
            <a:endParaRPr sz="1000" i="1" u="sng">
              <a:solidFill>
                <a:schemeClr val="dk1"/>
              </a:solidFill>
            </a:endParaRPr>
          </a:p>
          <a:p>
            <a:pPr marL="0" lvl="0" indent="0" algn="l" rtl="0">
              <a:lnSpc>
                <a:spcPct val="115000"/>
              </a:lnSpc>
              <a:spcBef>
                <a:spcPts val="0"/>
              </a:spcBef>
              <a:spcAft>
                <a:spcPts val="0"/>
              </a:spcAft>
              <a:buNone/>
            </a:pPr>
            <a:r>
              <a:rPr lang="en" sz="1000" u="sng">
                <a:solidFill>
                  <a:schemeClr val="dk1"/>
                </a:solidFill>
                <a:hlinkClick r:id="rId7">
                  <a:extLst>
                    <a:ext uri="{A12FA001-AC4F-418D-AE19-62706E023703}">
                      <ahyp:hlinkClr xmlns:ahyp="http://schemas.microsoft.com/office/drawing/2018/hyperlinkcolor" val="tx"/>
                    </a:ext>
                  </a:extLst>
                </a:hlinkClick>
              </a:rPr>
              <a:t>https://www.gurufocus.com/term/wacc/AAPL/WACC-Percentage/Apple</a:t>
            </a:r>
            <a:endParaRPr sz="1000" u="sng">
              <a:solidFill>
                <a:schemeClr val="dk1"/>
              </a:solidFill>
            </a:endParaRPr>
          </a:p>
          <a:p>
            <a:pPr marL="0" lvl="0" indent="0" algn="l" rtl="0">
              <a:lnSpc>
                <a:spcPct val="115000"/>
              </a:lnSpc>
              <a:spcBef>
                <a:spcPts val="0"/>
              </a:spcBef>
              <a:spcAft>
                <a:spcPts val="0"/>
              </a:spcAft>
              <a:buNone/>
            </a:pPr>
            <a:r>
              <a:rPr lang="en" sz="1000" u="sng">
                <a:solidFill>
                  <a:schemeClr val="dk1"/>
                </a:solidFill>
                <a:hlinkClick r:id="rId8">
                  <a:extLst>
                    <a:ext uri="{A12FA001-AC4F-418D-AE19-62706E023703}">
                      <ahyp:hlinkClr xmlns:ahyp="http://schemas.microsoft.com/office/drawing/2018/hyperlinkcolor" val="tx"/>
                    </a:ext>
                  </a:extLst>
                </a:hlinkClick>
              </a:rPr>
              <a:t>https://www.morningstar.com/</a:t>
            </a:r>
            <a:endParaRPr sz="1000" u="sng">
              <a:solidFill>
                <a:schemeClr val="dk1"/>
              </a:solidFill>
            </a:endParaRPr>
          </a:p>
          <a:p>
            <a:pPr marL="0" lvl="0" indent="0" algn="l" rtl="0">
              <a:lnSpc>
                <a:spcPct val="115000"/>
              </a:lnSpc>
              <a:spcBef>
                <a:spcPts val="0"/>
              </a:spcBef>
              <a:spcAft>
                <a:spcPts val="0"/>
              </a:spcAft>
              <a:buNone/>
            </a:pPr>
            <a:r>
              <a:rPr lang="en" sz="1000" u="sng">
                <a:solidFill>
                  <a:schemeClr val="dk1"/>
                </a:solidFill>
                <a:hlinkClick r:id="rId9">
                  <a:extLst>
                    <a:ext uri="{A12FA001-AC4F-418D-AE19-62706E023703}">
                      <ahyp:hlinkClr xmlns:ahyp="http://schemas.microsoft.com/office/drawing/2018/hyperlinkcolor" val="tx"/>
                    </a:ext>
                  </a:extLst>
                </a:hlinkClick>
              </a:rPr>
              <a:t>https://www.financecharts.com/</a:t>
            </a:r>
            <a:endParaRPr sz="1000" u="sng">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000" u="sng">
                <a:solidFill>
                  <a:schemeClr val="dk1"/>
                </a:solidFill>
                <a:highlight>
                  <a:srgbClr val="FFFFFF"/>
                </a:highlight>
                <a:hlinkClick r:id="rId10">
                  <a:extLst>
                    <a:ext uri="{A12FA001-AC4F-418D-AE19-62706E023703}">
                      <ahyp:hlinkClr xmlns:ahyp="http://schemas.microsoft.com/office/drawing/2018/hyperlinkcolor" val="tx"/>
                    </a:ext>
                  </a:extLst>
                </a:hlinkClick>
              </a:rPr>
              <a:t>https://www.investopedia.com/articles/08/recession.asp</a:t>
            </a:r>
            <a:endParaRPr sz="1000" u="sng">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a:solidFill>
                  <a:schemeClr val="dk1"/>
                </a:solidFill>
                <a:highlight>
                  <a:srgbClr val="FFFFFF"/>
                </a:highlight>
                <a:hlinkClick r:id="rId11">
                  <a:extLst>
                    <a:ext uri="{A12FA001-AC4F-418D-AE19-62706E023703}">
                      <ahyp:hlinkClr xmlns:ahyp="http://schemas.microsoft.com/office/drawing/2018/hyperlinkcolor" val="tx"/>
                    </a:ext>
                  </a:extLst>
                </a:hlinkClick>
              </a:rPr>
              <a:t>https://www.barrons.com/articles/stocks-built-for-inflation-51649202855</a:t>
            </a:r>
            <a:endParaRPr sz="1000" u="sng">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a:solidFill>
                  <a:schemeClr val="dk1"/>
                </a:solidFill>
                <a:highlight>
                  <a:srgbClr val="FFFFFF"/>
                </a:highlight>
                <a:hlinkClick r:id="rId12">
                  <a:extLst>
                    <a:ext uri="{A12FA001-AC4F-418D-AE19-62706E023703}">
                      <ahyp:hlinkClr xmlns:ahyp="http://schemas.microsoft.com/office/drawing/2018/hyperlinkcolor" val="tx"/>
                    </a:ext>
                  </a:extLst>
                </a:hlinkClick>
              </a:rPr>
              <a:t>https://moneyweek.com/economy/us-economy/604070/us-federal-reserve-tapering-qe</a:t>
            </a:r>
            <a:endParaRPr sz="1000" u="sng">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u="sng">
                <a:solidFill>
                  <a:schemeClr val="dk1"/>
                </a:solidFill>
                <a:highlight>
                  <a:srgbClr val="FFFFFF"/>
                </a:highlight>
                <a:hlinkClick r:id="rId13">
                  <a:extLst>
                    <a:ext uri="{A12FA001-AC4F-418D-AE19-62706E023703}">
                      <ahyp:hlinkClr xmlns:ahyp="http://schemas.microsoft.com/office/drawing/2018/hyperlinkcolor" val="tx"/>
                    </a:ext>
                  </a:extLst>
                </a:hlinkClick>
              </a:rPr>
              <a:t>https://www.npd.com/news/press-releases/2022/us-consumer-technology-revenue-sales-end-2021-up-9-following-double-digit-growth-in-2020/</a:t>
            </a:r>
            <a:endParaRPr sz="1000" u="sng">
              <a:solidFill>
                <a:schemeClr val="dk1"/>
              </a:solidFill>
              <a:highlight>
                <a:srgbClr val="FFFFFF"/>
              </a:highlight>
            </a:endParaRPr>
          </a:p>
          <a:p>
            <a:pPr marL="0" lvl="0" indent="0" algn="l" rtl="0">
              <a:lnSpc>
                <a:spcPct val="115000"/>
              </a:lnSpc>
              <a:spcBef>
                <a:spcPts val="0"/>
              </a:spcBef>
              <a:spcAft>
                <a:spcPts val="0"/>
              </a:spcAft>
              <a:buNone/>
            </a:pPr>
            <a:r>
              <a:rPr lang="en" sz="1000" u="sng">
                <a:solidFill>
                  <a:schemeClr val="dk1"/>
                </a:solidFill>
                <a:highlight>
                  <a:srgbClr val="FFFFFF"/>
                </a:highlight>
                <a:hlinkClick r:id="rId14">
                  <a:extLst>
                    <a:ext uri="{A12FA001-AC4F-418D-AE19-62706E023703}">
                      <ahyp:hlinkClr xmlns:ahyp="http://schemas.microsoft.com/office/drawing/2018/hyperlinkcolor" val="tx"/>
                    </a:ext>
                  </a:extLst>
                </a:hlinkClick>
              </a:rPr>
              <a:t>https://www.forbes.com/sites/sergeiklebnikov/2022/03/15/most-wall-street-experts-now-predict-stagflation-heres-what-that-means-for-investors-and-the-us-economy/?sh=2324a8d01400</a:t>
            </a:r>
            <a:endParaRPr sz="1000" u="sng">
              <a:solidFill>
                <a:schemeClr val="dk1"/>
              </a:solidFill>
            </a:endParaRPr>
          </a:p>
          <a:p>
            <a:pPr marL="0" marR="0" lvl="0" indent="0" algn="l" rtl="0">
              <a:lnSpc>
                <a:spcPct val="115000"/>
              </a:lnSpc>
              <a:spcBef>
                <a:spcPts val="0"/>
              </a:spcBef>
              <a:spcAft>
                <a:spcPts val="0"/>
              </a:spcAft>
              <a:buNone/>
            </a:pPr>
            <a:r>
              <a:rPr lang="en" sz="1000" u="sng">
                <a:solidFill>
                  <a:schemeClr val="dk1"/>
                </a:solidFill>
                <a:hlinkClick r:id="rId15">
                  <a:extLst>
                    <a:ext uri="{A12FA001-AC4F-418D-AE19-62706E023703}">
                      <ahyp:hlinkClr xmlns:ahyp="http://schemas.microsoft.com/office/drawing/2018/hyperlinkcolor" val="tx"/>
                    </a:ext>
                  </a:extLst>
                </a:hlinkClick>
              </a:rPr>
              <a:t>https://www.hardsoftcomputers.co.uk/blog/apple/why-is-apple-associated-with-high-business-productivity/</a:t>
            </a:r>
            <a:endParaRPr sz="1000" u="sng">
              <a:solidFill>
                <a:schemeClr val="dk1"/>
              </a:solidFill>
            </a:endParaRPr>
          </a:p>
          <a:p>
            <a:pPr marL="0" marR="0" lvl="0" indent="0" algn="l" rtl="0">
              <a:lnSpc>
                <a:spcPct val="115000"/>
              </a:lnSpc>
              <a:spcBef>
                <a:spcPts val="0"/>
              </a:spcBef>
              <a:spcAft>
                <a:spcPts val="0"/>
              </a:spcAft>
              <a:buNone/>
            </a:pPr>
            <a:r>
              <a:rPr lang="en" sz="1000" u="sng">
                <a:solidFill>
                  <a:schemeClr val="dk1"/>
                </a:solidFill>
                <a:hlinkClick r:id="rId16">
                  <a:extLst>
                    <a:ext uri="{A12FA001-AC4F-418D-AE19-62706E023703}">
                      <ahyp:hlinkClr xmlns:ahyp="http://schemas.microsoft.com/office/drawing/2018/hyperlinkcolor" val="tx"/>
                    </a:ext>
                  </a:extLst>
                </a:hlinkClick>
              </a:rPr>
              <a:t>https://appleinsider.com/articles/21/10/29/apple-has-most-loyal-smartphone-customers-in-us-study-finds</a:t>
            </a:r>
            <a:endParaRPr sz="1000" u="sng">
              <a:solidFill>
                <a:schemeClr val="dk1"/>
              </a:solidFill>
            </a:endParaRPr>
          </a:p>
          <a:p>
            <a:pPr marL="0" marR="0" lvl="0" indent="0" algn="l" rtl="0">
              <a:lnSpc>
                <a:spcPct val="115000"/>
              </a:lnSpc>
              <a:spcBef>
                <a:spcPts val="0"/>
              </a:spcBef>
              <a:spcAft>
                <a:spcPts val="0"/>
              </a:spcAft>
              <a:buNone/>
            </a:pPr>
            <a:r>
              <a:rPr lang="en" sz="1000" u="sng">
                <a:solidFill>
                  <a:schemeClr val="dk1"/>
                </a:solidFill>
                <a:hlinkClick r:id="rId17">
                  <a:extLst>
                    <a:ext uri="{A12FA001-AC4F-418D-AE19-62706E023703}">
                      <ahyp:hlinkClr xmlns:ahyp="http://schemas.microsoft.com/office/drawing/2018/hyperlinkcolor" val="tx"/>
                    </a:ext>
                  </a:extLst>
                </a:hlinkClick>
              </a:rPr>
              <a:t>https://www.digitaltrends.com/mobile/apple-widest-range-of-products-2022/</a:t>
            </a:r>
            <a:endParaRPr sz="1000" u="sng">
              <a:solidFill>
                <a:schemeClr val="dk1"/>
              </a:solidFill>
            </a:endParaRPr>
          </a:p>
          <a:p>
            <a:pPr marL="0" marR="0" lvl="0" indent="0" algn="l" rtl="0">
              <a:lnSpc>
                <a:spcPct val="115000"/>
              </a:lnSpc>
              <a:spcBef>
                <a:spcPts val="0"/>
              </a:spcBef>
              <a:spcAft>
                <a:spcPts val="0"/>
              </a:spcAft>
              <a:buNone/>
            </a:pPr>
            <a:r>
              <a:rPr lang="en" sz="1000" u="sng">
                <a:solidFill>
                  <a:schemeClr val="dk1"/>
                </a:solidFill>
                <a:hlinkClick r:id="rId18">
                  <a:extLst>
                    <a:ext uri="{A12FA001-AC4F-418D-AE19-62706E023703}">
                      <ahyp:hlinkClr xmlns:ahyp="http://schemas.microsoft.com/office/drawing/2018/hyperlinkcolor" val="tx"/>
                    </a:ext>
                  </a:extLst>
                </a:hlinkClick>
              </a:rPr>
              <a:t>https://insights.greyb.com/apple-patents/#:~:text=Apple%20has%20a%20total%20of,patents%2C%2055757%20patents%20are%20active</a:t>
            </a:r>
            <a:r>
              <a:rPr lang="en" sz="1000" u="sng">
                <a:solidFill>
                  <a:schemeClr val="dk1"/>
                </a:solidFill>
              </a:rPr>
              <a:t>.</a:t>
            </a:r>
            <a:endParaRPr sz="1000" u="sng">
              <a:solidFill>
                <a:schemeClr val="dk1"/>
              </a:solidFill>
            </a:endParaRPr>
          </a:p>
          <a:p>
            <a:pPr marL="0" marR="0" lvl="0" indent="0" algn="l" rtl="0">
              <a:lnSpc>
                <a:spcPct val="115000"/>
              </a:lnSpc>
              <a:spcBef>
                <a:spcPts val="0"/>
              </a:spcBef>
              <a:spcAft>
                <a:spcPts val="0"/>
              </a:spcAft>
              <a:buNone/>
            </a:pPr>
            <a:r>
              <a:rPr lang="en" sz="1000" u="sng">
                <a:solidFill>
                  <a:schemeClr val="dk1"/>
                </a:solidFill>
                <a:hlinkClick r:id="rId19">
                  <a:extLst>
                    <a:ext uri="{A12FA001-AC4F-418D-AE19-62706E023703}">
                      <ahyp:hlinkClr xmlns:ahyp="http://schemas.microsoft.com/office/drawing/2018/hyperlinkcolor" val="tx"/>
                    </a:ext>
                  </a:extLst>
                </a:hlinkClick>
              </a:rPr>
              <a:t>https://interbrand.com/best-brands/</a:t>
            </a:r>
            <a:endParaRPr sz="1000" u="sng">
              <a:solidFill>
                <a:schemeClr val="dk1"/>
              </a:solidFill>
            </a:endParaRPr>
          </a:p>
          <a:p>
            <a:pPr marL="0" marR="0" lvl="0" indent="0" algn="l" rtl="0">
              <a:lnSpc>
                <a:spcPct val="115000"/>
              </a:lnSpc>
              <a:spcBef>
                <a:spcPts val="0"/>
              </a:spcBef>
              <a:spcAft>
                <a:spcPts val="0"/>
              </a:spcAft>
              <a:buNone/>
            </a:pPr>
            <a:r>
              <a:rPr lang="en" sz="1000" u="sng">
                <a:solidFill>
                  <a:schemeClr val="dk1"/>
                </a:solidFill>
                <a:hlinkClick r:id="rId20">
                  <a:extLst>
                    <a:ext uri="{A12FA001-AC4F-418D-AE19-62706E023703}">
                      <ahyp:hlinkClr xmlns:ahyp="http://schemas.microsoft.com/office/drawing/2018/hyperlinkcolor" val="tx"/>
                    </a:ext>
                  </a:extLst>
                </a:hlinkClick>
              </a:rPr>
              <a:t>https://www.tradegecko.com/blog/supply-chain-management/apple-the-best-supply-chain-in-the-world#:~:text=Looking%20back%20at%20the%20last,as%20possible%20is%20very%20important</a:t>
            </a:r>
            <a:r>
              <a:rPr lang="en" sz="1000" u="sng">
                <a:solidFill>
                  <a:schemeClr val="dk1"/>
                </a:solidFill>
              </a:rPr>
              <a:t>.</a:t>
            </a:r>
            <a:endParaRPr sz="1000" u="sng">
              <a:solidFill>
                <a:schemeClr val="dk1"/>
              </a:solidFill>
            </a:endParaRPr>
          </a:p>
          <a:p>
            <a:pPr marL="0" marR="0" lvl="0" indent="0" algn="l" rtl="0">
              <a:lnSpc>
                <a:spcPct val="115000"/>
              </a:lnSpc>
              <a:spcBef>
                <a:spcPts val="0"/>
              </a:spcBef>
              <a:spcAft>
                <a:spcPts val="0"/>
              </a:spcAft>
              <a:buNone/>
            </a:pPr>
            <a:r>
              <a:rPr lang="en" sz="1000" u="sng">
                <a:solidFill>
                  <a:schemeClr val="dk1"/>
                </a:solidFill>
                <a:hlinkClick r:id="rId21">
                  <a:extLst>
                    <a:ext uri="{A12FA001-AC4F-418D-AE19-62706E023703}">
                      <ahyp:hlinkClr xmlns:ahyp="http://schemas.microsoft.com/office/drawing/2018/hyperlinkcolor" val="tx"/>
                    </a:ext>
                  </a:extLst>
                </a:hlinkClick>
              </a:rPr>
              <a:t>https://www.upscalelivingmag.com/what-makes-apple-products-such-high-quality/</a:t>
            </a:r>
            <a:endParaRPr sz="1000" u="sng">
              <a:solidFill>
                <a:schemeClr val="dk1"/>
              </a:solidFill>
            </a:endParaRPr>
          </a:p>
          <a:p>
            <a:pPr marL="0" marR="0" lvl="0" indent="0" algn="l" rtl="0">
              <a:lnSpc>
                <a:spcPct val="115000"/>
              </a:lnSpc>
              <a:spcBef>
                <a:spcPts val="0"/>
              </a:spcBef>
              <a:spcAft>
                <a:spcPts val="0"/>
              </a:spcAft>
              <a:buNone/>
            </a:pPr>
            <a:r>
              <a:rPr lang="en" sz="1000" u="sng">
                <a:solidFill>
                  <a:schemeClr val="dk1"/>
                </a:solidFill>
              </a:rPr>
              <a:t>https://www.emarketer.com/content/apple-ad-revenues-skyrocket-amid-its-privacy-changes</a:t>
            </a:r>
            <a:endParaRPr sz="1000" u="sng">
              <a:solidFill>
                <a:schemeClr val="dk1"/>
              </a:solidFill>
            </a:endParaRPr>
          </a:p>
        </p:txBody>
      </p:sp>
      <p:pic>
        <p:nvPicPr>
          <p:cNvPr id="454" name="Google Shape;454;p36"/>
          <p:cNvPicPr preferRelativeResize="0"/>
          <p:nvPr/>
        </p:nvPicPr>
        <p:blipFill rotWithShape="1">
          <a:blip r:embed="rId22">
            <a:alphaModFix/>
          </a:blip>
          <a:srcRect l="32577" t="27694" r="32260" b="31775"/>
          <a:stretch/>
        </p:blipFill>
        <p:spPr>
          <a:xfrm>
            <a:off x="8580125" y="-43575"/>
            <a:ext cx="506750" cy="584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47"/>
                                        </p:tgtEl>
                                        <p:attrNameLst>
                                          <p:attrName>style.visibility</p:attrName>
                                        </p:attrNameLst>
                                      </p:cBhvr>
                                      <p:to>
                                        <p:strVal val="visible"/>
                                      </p:to>
                                    </p:set>
                                    <p:anim calcmode="lin" valueType="num">
                                      <p:cBhvr additive="base">
                                        <p:cTn id="7" dur="500"/>
                                        <p:tgtEl>
                                          <p:spTgt spid="447"/>
                                        </p:tgtEl>
                                        <p:attrNameLst>
                                          <p:attrName>ppt_w</p:attrName>
                                        </p:attrNameLst>
                                      </p:cBhvr>
                                      <p:tavLst>
                                        <p:tav tm="0">
                                          <p:val>
                                            <p:strVal val="0"/>
                                          </p:val>
                                        </p:tav>
                                        <p:tav tm="100000">
                                          <p:val>
                                            <p:strVal val="#ppt_w"/>
                                          </p:val>
                                        </p:tav>
                                      </p:tavLst>
                                    </p:anim>
                                    <p:anim calcmode="lin" valueType="num">
                                      <p:cBhvr additive="base">
                                        <p:cTn id="8" dur="500"/>
                                        <p:tgtEl>
                                          <p:spTgt spid="447"/>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450"/>
                                        </p:tgtEl>
                                        <p:attrNameLst>
                                          <p:attrName>style.visibility</p:attrName>
                                        </p:attrNameLst>
                                      </p:cBhvr>
                                      <p:to>
                                        <p:strVal val="visible"/>
                                      </p:to>
                                    </p:set>
                                    <p:animEffect transition="in" filter="fade">
                                      <p:cBhvr>
                                        <p:cTn id="12" dur="500"/>
                                        <p:tgtEl>
                                          <p:spTgt spid="45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48"/>
                                        </p:tgtEl>
                                        <p:attrNameLst>
                                          <p:attrName>style.visibility</p:attrName>
                                        </p:attrNameLst>
                                      </p:cBhvr>
                                      <p:to>
                                        <p:strVal val="visible"/>
                                      </p:to>
                                    </p:set>
                                    <p:animEffect transition="in" filter="fade">
                                      <p:cBhvr>
                                        <p:cTn id="16" dur="1000"/>
                                        <p:tgtEl>
                                          <p:spTgt spid="448"/>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449"/>
                                        </p:tgtEl>
                                        <p:attrNameLst>
                                          <p:attrName>style.visibility</p:attrName>
                                        </p:attrNameLst>
                                      </p:cBhvr>
                                      <p:to>
                                        <p:strVal val="visible"/>
                                      </p:to>
                                    </p:set>
                                    <p:animEffect transition="in" filter="fade">
                                      <p:cBhvr>
                                        <p:cTn id="20" dur="1000"/>
                                        <p:tgtEl>
                                          <p:spTgt spid="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90" name="Google Shape;90;p18"/>
          <p:cNvSpPr/>
          <p:nvPr/>
        </p:nvSpPr>
        <p:spPr>
          <a:xfrm>
            <a:off x="537875" y="1522825"/>
            <a:ext cx="7838100" cy="2612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p:nvPr/>
        </p:nvSpPr>
        <p:spPr>
          <a:xfrm>
            <a:off x="600650" y="1872475"/>
            <a:ext cx="4166700" cy="1650000"/>
          </a:xfrm>
          <a:prstGeom prst="rect">
            <a:avLst/>
          </a:prstGeom>
          <a:noFill/>
          <a:ln>
            <a:noFill/>
          </a:ln>
        </p:spPr>
        <p:txBody>
          <a:bodyPr spcFirstLastPara="1" wrap="square" lIns="68575" tIns="34275" rIns="68575" bIns="34275" anchor="t" anchorCtr="0">
            <a:spAutoFit/>
          </a:bodyPr>
          <a:lstStyle/>
          <a:p>
            <a:pPr marL="342900" marR="0" lvl="0" indent="-241300" algn="l" rtl="0">
              <a:lnSpc>
                <a:spcPct val="115000"/>
              </a:lnSpc>
              <a:spcBef>
                <a:spcPts val="0"/>
              </a:spcBef>
              <a:spcAft>
                <a:spcPts val="0"/>
              </a:spcAft>
              <a:buClr>
                <a:schemeClr val="dk1"/>
              </a:buClr>
              <a:buSzPts val="1200"/>
              <a:buFont typeface="Spectral"/>
              <a:buChar char="❏"/>
            </a:pPr>
            <a:r>
              <a:rPr lang="en" sz="1300" b="1">
                <a:solidFill>
                  <a:schemeClr val="dk1"/>
                </a:solidFill>
                <a:latin typeface="Spectral"/>
                <a:ea typeface="Spectral"/>
                <a:cs typeface="Spectral"/>
                <a:sym typeface="Spectral"/>
              </a:rPr>
              <a:t>The scarcity or monopolistic status of a product - Ecosystem</a:t>
            </a:r>
            <a:endParaRPr sz="1300" b="1">
              <a:solidFill>
                <a:schemeClr val="dk1"/>
              </a:solidFill>
              <a:latin typeface="Spectral"/>
              <a:ea typeface="Spectral"/>
              <a:cs typeface="Spectral"/>
              <a:sym typeface="Spectral"/>
            </a:endParaRPr>
          </a:p>
          <a:p>
            <a:pPr marL="342900" marR="0" lvl="0" indent="0" algn="l" rtl="0">
              <a:lnSpc>
                <a:spcPct val="115000"/>
              </a:lnSpc>
              <a:spcBef>
                <a:spcPts val="0"/>
              </a:spcBef>
              <a:spcAft>
                <a:spcPts val="0"/>
              </a:spcAft>
              <a:buNone/>
            </a:pPr>
            <a:endParaRPr sz="1300" b="1">
              <a:solidFill>
                <a:schemeClr val="dk1"/>
              </a:solidFill>
              <a:latin typeface="Spectral"/>
              <a:ea typeface="Spectral"/>
              <a:cs typeface="Spectral"/>
              <a:sym typeface="Spectral"/>
            </a:endParaRPr>
          </a:p>
          <a:p>
            <a:pPr marL="342900" marR="0" lvl="0" indent="-241300" algn="l" rtl="0">
              <a:lnSpc>
                <a:spcPct val="115000"/>
              </a:lnSpc>
              <a:spcBef>
                <a:spcPts val="0"/>
              </a:spcBef>
              <a:spcAft>
                <a:spcPts val="0"/>
              </a:spcAft>
              <a:buClr>
                <a:schemeClr val="dk1"/>
              </a:buClr>
              <a:buSzPts val="1200"/>
              <a:buFont typeface="Spectral"/>
              <a:buChar char="❏"/>
            </a:pPr>
            <a:r>
              <a:rPr lang="en" sz="1300" b="1">
                <a:solidFill>
                  <a:schemeClr val="dk1"/>
                </a:solidFill>
                <a:latin typeface="Spectral"/>
                <a:ea typeface="Spectral"/>
                <a:cs typeface="Spectral"/>
                <a:sym typeface="Spectral"/>
              </a:rPr>
              <a:t>The product is a necessity - Lockin relations</a:t>
            </a:r>
            <a:endParaRPr sz="1300" b="1">
              <a:solidFill>
                <a:schemeClr val="dk1"/>
              </a:solidFill>
              <a:latin typeface="Spectral"/>
              <a:ea typeface="Spectral"/>
              <a:cs typeface="Spectral"/>
              <a:sym typeface="Spectral"/>
            </a:endParaRPr>
          </a:p>
          <a:p>
            <a:pPr marL="342900" marR="0" lvl="0" indent="0" algn="l" rtl="0">
              <a:lnSpc>
                <a:spcPct val="115000"/>
              </a:lnSpc>
              <a:spcBef>
                <a:spcPts val="0"/>
              </a:spcBef>
              <a:spcAft>
                <a:spcPts val="0"/>
              </a:spcAft>
              <a:buNone/>
            </a:pPr>
            <a:endParaRPr sz="1300" b="1">
              <a:solidFill>
                <a:schemeClr val="dk1"/>
              </a:solidFill>
              <a:latin typeface="Spectral"/>
              <a:ea typeface="Spectral"/>
              <a:cs typeface="Spectral"/>
              <a:sym typeface="Spectral"/>
            </a:endParaRPr>
          </a:p>
          <a:p>
            <a:pPr marL="342900" marR="0" lvl="0" indent="-241300" algn="l" rtl="0">
              <a:lnSpc>
                <a:spcPct val="115000"/>
              </a:lnSpc>
              <a:spcBef>
                <a:spcPts val="0"/>
              </a:spcBef>
              <a:spcAft>
                <a:spcPts val="0"/>
              </a:spcAft>
              <a:buClr>
                <a:schemeClr val="dk1"/>
              </a:buClr>
              <a:buSzPts val="1200"/>
              <a:buFont typeface="Spectral"/>
              <a:buChar char="❏"/>
            </a:pPr>
            <a:r>
              <a:rPr lang="en" sz="1300" b="1">
                <a:solidFill>
                  <a:schemeClr val="dk1"/>
                </a:solidFill>
                <a:latin typeface="Spectral"/>
                <a:ea typeface="Spectral"/>
                <a:cs typeface="Spectral"/>
                <a:sym typeface="Spectral"/>
              </a:rPr>
              <a:t>The product can increase productivity, which offsets the change in price - ease of use</a:t>
            </a:r>
            <a:endParaRPr sz="1300" b="1">
              <a:solidFill>
                <a:schemeClr val="dk1"/>
              </a:solidFill>
              <a:latin typeface="Spectral"/>
              <a:ea typeface="Spectral"/>
              <a:cs typeface="Spectral"/>
              <a:sym typeface="Spectral"/>
            </a:endParaRPr>
          </a:p>
        </p:txBody>
      </p:sp>
      <p:pic>
        <p:nvPicPr>
          <p:cNvPr id="92" name="Google Shape;92;p18"/>
          <p:cNvPicPr preferRelativeResize="0"/>
          <p:nvPr/>
        </p:nvPicPr>
        <p:blipFill rotWithShape="1">
          <a:blip r:embed="rId4">
            <a:alphaModFix/>
          </a:blip>
          <a:srcRect l="32577" t="27694" r="32260" b="31775"/>
          <a:stretch/>
        </p:blipFill>
        <p:spPr>
          <a:xfrm>
            <a:off x="8580125" y="-43575"/>
            <a:ext cx="506750" cy="584100"/>
          </a:xfrm>
          <a:prstGeom prst="rect">
            <a:avLst/>
          </a:prstGeom>
          <a:noFill/>
          <a:ln>
            <a:noFill/>
          </a:ln>
        </p:spPr>
      </p:pic>
      <p:sp>
        <p:nvSpPr>
          <p:cNvPr id="93" name="Google Shape;93;p18"/>
          <p:cNvSpPr txBox="1"/>
          <p:nvPr/>
        </p:nvSpPr>
        <p:spPr>
          <a:xfrm>
            <a:off x="273725" y="216000"/>
            <a:ext cx="3530100" cy="4080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None/>
            </a:pPr>
            <a:r>
              <a:rPr lang="en" sz="2200">
                <a:solidFill>
                  <a:srgbClr val="C4A159"/>
                </a:solidFill>
                <a:latin typeface="Merriweather"/>
                <a:ea typeface="Merriweather"/>
                <a:cs typeface="Merriweather"/>
                <a:sym typeface="Merriweather"/>
              </a:rPr>
              <a:t>Investment  Hypothesis</a:t>
            </a:r>
            <a:endParaRPr sz="2200">
              <a:solidFill>
                <a:srgbClr val="C4A159"/>
              </a:solidFill>
              <a:latin typeface="Times New Roman"/>
              <a:ea typeface="Times New Roman"/>
              <a:cs typeface="Times New Roman"/>
              <a:sym typeface="Times New Roman"/>
            </a:endParaRPr>
          </a:p>
        </p:txBody>
      </p:sp>
      <p:sp>
        <p:nvSpPr>
          <p:cNvPr id="94" name="Google Shape;94;p18"/>
          <p:cNvSpPr/>
          <p:nvPr/>
        </p:nvSpPr>
        <p:spPr>
          <a:xfrm>
            <a:off x="0" y="184193"/>
            <a:ext cx="148500" cy="516000"/>
          </a:xfrm>
          <a:prstGeom prst="flowChartDelay">
            <a:avLst/>
          </a:prstGeom>
          <a:solidFill>
            <a:srgbClr val="1C458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sp>
        <p:nvSpPr>
          <p:cNvPr id="95" name="Google Shape;95;p18"/>
          <p:cNvSpPr txBox="1"/>
          <p:nvPr/>
        </p:nvSpPr>
        <p:spPr>
          <a:xfrm>
            <a:off x="600650" y="931825"/>
            <a:ext cx="51369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 sz="1600" u="sng">
                <a:latin typeface="Merriweather"/>
                <a:ea typeface="Merriweather"/>
                <a:cs typeface="Merriweather"/>
                <a:sym typeface="Merriweather"/>
              </a:rPr>
              <a:t>In particular, strong pricing power base on: </a:t>
            </a:r>
            <a:endParaRPr sz="1600" u="sng">
              <a:latin typeface="Merriweather"/>
              <a:ea typeface="Merriweather"/>
              <a:cs typeface="Merriweather"/>
              <a:sym typeface="Merriweather"/>
            </a:endParaRPr>
          </a:p>
        </p:txBody>
      </p:sp>
      <p:pic>
        <p:nvPicPr>
          <p:cNvPr id="96" name="Google Shape;96;p18"/>
          <p:cNvPicPr preferRelativeResize="0"/>
          <p:nvPr/>
        </p:nvPicPr>
        <p:blipFill>
          <a:blip r:embed="rId5">
            <a:alphaModFix amt="70000"/>
          </a:blip>
          <a:stretch>
            <a:fillRect/>
          </a:stretch>
        </p:blipFill>
        <p:spPr>
          <a:xfrm>
            <a:off x="4767400" y="1522825"/>
            <a:ext cx="3734276" cy="2550025"/>
          </a:xfrm>
          <a:prstGeom prst="rect">
            <a:avLst/>
          </a:prstGeom>
          <a:noFill/>
          <a:ln>
            <a:noFill/>
          </a:ln>
        </p:spPr>
      </p:pic>
      <p:sp>
        <p:nvSpPr>
          <p:cNvPr id="97" name="Google Shape;97;p18"/>
          <p:cNvSpPr txBox="1"/>
          <p:nvPr/>
        </p:nvSpPr>
        <p:spPr>
          <a:xfrm>
            <a:off x="649150" y="4211125"/>
            <a:ext cx="5136900" cy="4155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None/>
            </a:pPr>
            <a:r>
              <a:rPr lang="en" sz="1500">
                <a:latin typeface="Merriweather"/>
                <a:ea typeface="Merriweather"/>
                <a:cs typeface="Merriweather"/>
                <a:sym typeface="Merriweather"/>
              </a:rPr>
              <a:t>Apple have them all.</a:t>
            </a:r>
            <a:endParaRPr sz="1500">
              <a:latin typeface="Merriweather"/>
              <a:ea typeface="Merriweather"/>
              <a:cs typeface="Merriweather"/>
              <a:sym typeface="Merriweath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9"/>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103" name="Google Shape;103;p19"/>
          <p:cNvSpPr/>
          <p:nvPr/>
        </p:nvSpPr>
        <p:spPr>
          <a:xfrm>
            <a:off x="1121925" y="2866700"/>
            <a:ext cx="7719300" cy="9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a:off x="1121925" y="1736925"/>
            <a:ext cx="7719300" cy="9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a:off x="1121975" y="598375"/>
            <a:ext cx="7719300" cy="9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9"/>
          <p:cNvSpPr/>
          <p:nvPr/>
        </p:nvSpPr>
        <p:spPr>
          <a:xfrm>
            <a:off x="383100" y="721225"/>
            <a:ext cx="1195800" cy="754500"/>
          </a:xfrm>
          <a:prstGeom prst="homePlate">
            <a:avLst>
              <a:gd name="adj" fmla="val 50000"/>
            </a:avLst>
          </a:prstGeom>
          <a:solidFill>
            <a:srgbClr val="D0E0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b="1"/>
          </a:p>
        </p:txBody>
      </p:sp>
      <p:sp>
        <p:nvSpPr>
          <p:cNvPr id="107" name="Google Shape;107;p19"/>
          <p:cNvSpPr/>
          <p:nvPr/>
        </p:nvSpPr>
        <p:spPr>
          <a:xfrm>
            <a:off x="383100" y="1809375"/>
            <a:ext cx="1195800" cy="754500"/>
          </a:xfrm>
          <a:prstGeom prst="homePlate">
            <a:avLst>
              <a:gd name="adj" fmla="val 50000"/>
            </a:avLst>
          </a:prstGeom>
          <a:solidFill>
            <a:srgbClr val="CFE2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08" name="Google Shape;108;p19"/>
          <p:cNvSpPr/>
          <p:nvPr/>
        </p:nvSpPr>
        <p:spPr>
          <a:xfrm>
            <a:off x="383100" y="2922800"/>
            <a:ext cx="1195800" cy="754500"/>
          </a:xfrm>
          <a:prstGeom prst="homePlate">
            <a:avLst>
              <a:gd name="adj"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txBox="1"/>
          <p:nvPr/>
        </p:nvSpPr>
        <p:spPr>
          <a:xfrm>
            <a:off x="2069900" y="621350"/>
            <a:ext cx="7106100" cy="684900"/>
          </a:xfrm>
          <a:prstGeom prst="rect">
            <a:avLst/>
          </a:prstGeom>
          <a:noFill/>
          <a:ln>
            <a:noFill/>
          </a:ln>
        </p:spPr>
        <p:txBody>
          <a:bodyPr spcFirstLastPara="1" wrap="square" lIns="68575" tIns="34275" rIns="68575" bIns="34275" anchor="t" anchorCtr="0">
            <a:spAutoFit/>
          </a:bodyPr>
          <a:lstStyle/>
          <a:p>
            <a:pPr marL="342900" marR="0" lvl="0" indent="-228600" algn="l" rtl="0">
              <a:lnSpc>
                <a:spcPct val="150000"/>
              </a:lnSpc>
              <a:spcBef>
                <a:spcPts val="0"/>
              </a:spcBef>
              <a:spcAft>
                <a:spcPts val="0"/>
              </a:spcAft>
              <a:buClr>
                <a:schemeClr val="dk1"/>
              </a:buClr>
              <a:buSzPts val="1000"/>
              <a:buChar char="❏"/>
            </a:pPr>
            <a:r>
              <a:rPr lang="en" sz="1000">
                <a:solidFill>
                  <a:schemeClr val="dk1"/>
                </a:solidFill>
                <a:latin typeface="Merriweather"/>
                <a:ea typeface="Merriweather"/>
                <a:cs typeface="Merriweather"/>
                <a:sym typeface="Merriweather"/>
              </a:rPr>
              <a:t>Factor1: China zero covid lockdown triggers global supply chain issues, e.g. chip shortage, fueling inflation. </a:t>
            </a:r>
            <a:endParaRPr sz="1000">
              <a:solidFill>
                <a:schemeClr val="dk1"/>
              </a:solidFill>
              <a:latin typeface="Merriweather"/>
              <a:ea typeface="Merriweather"/>
              <a:cs typeface="Merriweather"/>
              <a:sym typeface="Merriweather"/>
            </a:endParaRPr>
          </a:p>
          <a:p>
            <a:pPr marL="342900" marR="0" lvl="0" indent="-228600" algn="l" rtl="0">
              <a:lnSpc>
                <a:spcPct val="150000"/>
              </a:lnSpc>
              <a:spcBef>
                <a:spcPts val="0"/>
              </a:spcBef>
              <a:spcAft>
                <a:spcPts val="0"/>
              </a:spcAft>
              <a:buClr>
                <a:schemeClr val="dk1"/>
              </a:buClr>
              <a:buSzPts val="1000"/>
              <a:buChar char="❏"/>
            </a:pPr>
            <a:r>
              <a:rPr lang="en" sz="1000">
                <a:solidFill>
                  <a:schemeClr val="dk1"/>
                </a:solidFill>
                <a:latin typeface="Merriweather"/>
                <a:ea typeface="Merriweather"/>
                <a:cs typeface="Merriweather"/>
                <a:sym typeface="Merriweather"/>
              </a:rPr>
              <a:t>Factor2: Russia-Ukraine war leads to unstable energy supply, raising commodity price and inflation.  </a:t>
            </a:r>
            <a:endParaRPr sz="1000">
              <a:solidFill>
                <a:schemeClr val="dk1"/>
              </a:solidFill>
              <a:latin typeface="Merriweather"/>
              <a:ea typeface="Merriweather"/>
              <a:cs typeface="Merriweather"/>
              <a:sym typeface="Merriweather"/>
            </a:endParaRPr>
          </a:p>
        </p:txBody>
      </p:sp>
      <p:sp>
        <p:nvSpPr>
          <p:cNvPr id="110" name="Google Shape;110;p19"/>
          <p:cNvSpPr/>
          <p:nvPr/>
        </p:nvSpPr>
        <p:spPr>
          <a:xfrm>
            <a:off x="0" y="76194"/>
            <a:ext cx="148500" cy="516000"/>
          </a:xfrm>
          <a:prstGeom prst="flowChartDelay">
            <a:avLst/>
          </a:prstGeom>
          <a:solidFill>
            <a:srgbClr val="1C458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sp>
        <p:nvSpPr>
          <p:cNvPr id="111" name="Google Shape;111;p19"/>
          <p:cNvSpPr txBox="1"/>
          <p:nvPr/>
        </p:nvSpPr>
        <p:spPr>
          <a:xfrm>
            <a:off x="229027" y="91400"/>
            <a:ext cx="2293500" cy="4080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None/>
            </a:pPr>
            <a:r>
              <a:rPr lang="en" sz="2200">
                <a:solidFill>
                  <a:srgbClr val="C4A159"/>
                </a:solidFill>
                <a:latin typeface="Merriweather"/>
                <a:ea typeface="Merriweather"/>
                <a:cs typeface="Merriweather"/>
                <a:sym typeface="Merriweather"/>
              </a:rPr>
              <a:t>PEST Analysis </a:t>
            </a:r>
            <a:endParaRPr sz="2200">
              <a:solidFill>
                <a:srgbClr val="C4A159"/>
              </a:solidFill>
              <a:latin typeface="Times New Roman"/>
              <a:ea typeface="Times New Roman"/>
              <a:cs typeface="Times New Roman"/>
              <a:sym typeface="Times New Roman"/>
            </a:endParaRPr>
          </a:p>
        </p:txBody>
      </p:sp>
      <p:sp>
        <p:nvSpPr>
          <p:cNvPr id="112" name="Google Shape;112;p19"/>
          <p:cNvSpPr/>
          <p:nvPr/>
        </p:nvSpPr>
        <p:spPr>
          <a:xfrm>
            <a:off x="1121975" y="3996475"/>
            <a:ext cx="7719300" cy="942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383100" y="4090675"/>
            <a:ext cx="1195800" cy="754500"/>
          </a:xfrm>
          <a:prstGeom prst="homePlate">
            <a:avLst>
              <a:gd name="adj" fmla="val 50000"/>
            </a:avLst>
          </a:prstGeom>
          <a:solidFill>
            <a:srgbClr val="A4C2F4"/>
          </a:solidFill>
          <a:ln w="9525"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txBox="1"/>
          <p:nvPr/>
        </p:nvSpPr>
        <p:spPr>
          <a:xfrm>
            <a:off x="1157607" y="896725"/>
            <a:ext cx="9717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800" b="1">
                <a:solidFill>
                  <a:srgbClr val="7F7F7F"/>
                </a:solidFill>
                <a:latin typeface="Calibri"/>
                <a:ea typeface="Calibri"/>
                <a:cs typeface="Calibri"/>
                <a:sym typeface="Calibri"/>
              </a:rPr>
              <a:t>Political </a:t>
            </a:r>
            <a:endParaRPr sz="1100"/>
          </a:p>
        </p:txBody>
      </p:sp>
      <p:sp>
        <p:nvSpPr>
          <p:cNvPr id="115" name="Google Shape;115;p19"/>
          <p:cNvSpPr txBox="1"/>
          <p:nvPr/>
        </p:nvSpPr>
        <p:spPr>
          <a:xfrm>
            <a:off x="1157606" y="2030888"/>
            <a:ext cx="11127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800" b="1">
                <a:solidFill>
                  <a:srgbClr val="7F7F7F"/>
                </a:solidFill>
                <a:latin typeface="Calibri"/>
                <a:ea typeface="Calibri"/>
                <a:cs typeface="Calibri"/>
                <a:sym typeface="Calibri"/>
              </a:rPr>
              <a:t>Economic</a:t>
            </a:r>
            <a:endParaRPr sz="1800" b="1">
              <a:solidFill>
                <a:srgbClr val="7F7F7F"/>
              </a:solidFill>
              <a:latin typeface="Calibri"/>
              <a:ea typeface="Calibri"/>
              <a:cs typeface="Calibri"/>
              <a:sym typeface="Calibri"/>
            </a:endParaRPr>
          </a:p>
        </p:txBody>
      </p:sp>
      <p:sp>
        <p:nvSpPr>
          <p:cNvPr id="116" name="Google Shape;116;p19"/>
          <p:cNvSpPr txBox="1"/>
          <p:nvPr/>
        </p:nvSpPr>
        <p:spPr>
          <a:xfrm>
            <a:off x="1157606" y="3165050"/>
            <a:ext cx="7599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800" b="1">
                <a:solidFill>
                  <a:srgbClr val="7F7F7F"/>
                </a:solidFill>
                <a:latin typeface="Calibri"/>
                <a:ea typeface="Calibri"/>
                <a:cs typeface="Calibri"/>
                <a:sym typeface="Calibri"/>
              </a:rPr>
              <a:t>Social</a:t>
            </a:r>
            <a:endParaRPr sz="1800" b="1">
              <a:solidFill>
                <a:srgbClr val="7F7F7F"/>
              </a:solidFill>
              <a:latin typeface="Calibri"/>
              <a:ea typeface="Calibri"/>
              <a:cs typeface="Calibri"/>
              <a:sym typeface="Calibri"/>
            </a:endParaRPr>
          </a:p>
        </p:txBody>
      </p:sp>
      <p:sp>
        <p:nvSpPr>
          <p:cNvPr id="117" name="Google Shape;117;p19"/>
          <p:cNvSpPr txBox="1"/>
          <p:nvPr/>
        </p:nvSpPr>
        <p:spPr>
          <a:xfrm>
            <a:off x="1081396" y="4299200"/>
            <a:ext cx="1441200" cy="3462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None/>
            </a:pPr>
            <a:r>
              <a:rPr lang="en" sz="1800" b="1">
                <a:solidFill>
                  <a:srgbClr val="7F7F7F"/>
                </a:solidFill>
                <a:latin typeface="Calibri"/>
                <a:ea typeface="Calibri"/>
                <a:cs typeface="Calibri"/>
                <a:sym typeface="Calibri"/>
              </a:rPr>
              <a:t>Technological</a:t>
            </a:r>
            <a:endParaRPr sz="1800" b="1">
              <a:solidFill>
                <a:srgbClr val="7F7F7F"/>
              </a:solidFill>
              <a:latin typeface="Calibri"/>
              <a:ea typeface="Calibri"/>
              <a:cs typeface="Calibri"/>
              <a:sym typeface="Calibri"/>
            </a:endParaRPr>
          </a:p>
        </p:txBody>
      </p:sp>
      <p:sp>
        <p:nvSpPr>
          <p:cNvPr id="118" name="Google Shape;118;p19"/>
          <p:cNvSpPr txBox="1"/>
          <p:nvPr/>
        </p:nvSpPr>
        <p:spPr>
          <a:xfrm>
            <a:off x="2129300" y="1900838"/>
            <a:ext cx="6212700" cy="453900"/>
          </a:xfrm>
          <a:prstGeom prst="rect">
            <a:avLst/>
          </a:prstGeom>
          <a:noFill/>
          <a:ln>
            <a:noFill/>
          </a:ln>
        </p:spPr>
        <p:txBody>
          <a:bodyPr spcFirstLastPara="1" wrap="square" lIns="68575" tIns="34275" rIns="68575" bIns="34275" anchor="t" anchorCtr="0">
            <a:spAutoFit/>
          </a:bodyPr>
          <a:lstStyle/>
          <a:p>
            <a:pPr marL="342900" marR="0" lvl="0" indent="-228600" algn="l" rtl="0">
              <a:lnSpc>
                <a:spcPct val="150000"/>
              </a:lnSpc>
              <a:spcBef>
                <a:spcPts val="0"/>
              </a:spcBef>
              <a:spcAft>
                <a:spcPts val="0"/>
              </a:spcAft>
              <a:buClr>
                <a:schemeClr val="dk1"/>
              </a:buClr>
              <a:buSzPts val="1000"/>
              <a:buChar char="❏"/>
            </a:pPr>
            <a:r>
              <a:rPr lang="en" sz="1000">
                <a:solidFill>
                  <a:schemeClr val="dk1"/>
                </a:solidFill>
                <a:latin typeface="Merriweather"/>
                <a:ea typeface="Merriweather"/>
                <a:cs typeface="Merriweather"/>
                <a:sym typeface="Merriweather"/>
              </a:rPr>
              <a:t>Factor3: FED plans on tapering and increasing interest rate, but it will take time to curb inflation.</a:t>
            </a:r>
            <a:endParaRPr sz="1000">
              <a:solidFill>
                <a:schemeClr val="dk1"/>
              </a:solidFill>
              <a:latin typeface="Merriweather"/>
              <a:ea typeface="Merriweather"/>
              <a:cs typeface="Merriweather"/>
              <a:sym typeface="Merriweather"/>
            </a:endParaRPr>
          </a:p>
        </p:txBody>
      </p:sp>
      <p:sp>
        <p:nvSpPr>
          <p:cNvPr id="119" name="Google Shape;119;p19"/>
          <p:cNvSpPr txBox="1"/>
          <p:nvPr/>
        </p:nvSpPr>
        <p:spPr>
          <a:xfrm>
            <a:off x="2132675" y="2959825"/>
            <a:ext cx="6155100" cy="453900"/>
          </a:xfrm>
          <a:prstGeom prst="rect">
            <a:avLst/>
          </a:prstGeom>
          <a:noFill/>
          <a:ln>
            <a:noFill/>
          </a:ln>
        </p:spPr>
        <p:txBody>
          <a:bodyPr spcFirstLastPara="1" wrap="square" lIns="68575" tIns="34275" rIns="68575" bIns="34275" anchor="t" anchorCtr="0">
            <a:spAutoFit/>
          </a:bodyPr>
          <a:lstStyle/>
          <a:p>
            <a:pPr marL="342900" marR="0" lvl="0" indent="-228600" algn="l" rtl="0">
              <a:lnSpc>
                <a:spcPct val="150000"/>
              </a:lnSpc>
              <a:spcBef>
                <a:spcPts val="0"/>
              </a:spcBef>
              <a:spcAft>
                <a:spcPts val="0"/>
              </a:spcAft>
              <a:buClr>
                <a:schemeClr val="dk1"/>
              </a:buClr>
              <a:buSzPts val="1000"/>
              <a:buChar char="❏"/>
            </a:pPr>
            <a:r>
              <a:rPr lang="en" sz="1000">
                <a:solidFill>
                  <a:schemeClr val="dk1"/>
                </a:solidFill>
                <a:latin typeface="Merriweather"/>
                <a:ea typeface="Merriweather"/>
                <a:cs typeface="Merriweather"/>
                <a:sym typeface="Merriweather"/>
              </a:rPr>
              <a:t>Factor4: Consumer-Tech overall may decline in 2022 due to excessive consumption during Covid-19 lockdown period.</a:t>
            </a:r>
            <a:endParaRPr sz="1000">
              <a:solidFill>
                <a:schemeClr val="dk1"/>
              </a:solidFill>
              <a:latin typeface="Merriweather"/>
              <a:ea typeface="Merriweather"/>
              <a:cs typeface="Merriweather"/>
              <a:sym typeface="Merriweather"/>
            </a:endParaRPr>
          </a:p>
        </p:txBody>
      </p:sp>
      <p:sp>
        <p:nvSpPr>
          <p:cNvPr id="120" name="Google Shape;120;p19"/>
          <p:cNvSpPr txBox="1"/>
          <p:nvPr/>
        </p:nvSpPr>
        <p:spPr>
          <a:xfrm>
            <a:off x="2300533" y="4158450"/>
            <a:ext cx="5362200" cy="223200"/>
          </a:xfrm>
          <a:prstGeom prst="rect">
            <a:avLst/>
          </a:prstGeom>
          <a:noFill/>
          <a:ln>
            <a:noFill/>
          </a:ln>
        </p:spPr>
        <p:txBody>
          <a:bodyPr spcFirstLastPara="1" wrap="square" lIns="68575" tIns="34275" rIns="68575" bIns="34275" anchor="t" anchorCtr="0">
            <a:spAutoFit/>
          </a:bodyPr>
          <a:lstStyle/>
          <a:p>
            <a:pPr marL="342900" marR="0" lvl="0" indent="-228600" algn="l" rtl="0">
              <a:lnSpc>
                <a:spcPct val="150000"/>
              </a:lnSpc>
              <a:spcBef>
                <a:spcPts val="0"/>
              </a:spcBef>
              <a:spcAft>
                <a:spcPts val="0"/>
              </a:spcAft>
              <a:buClr>
                <a:schemeClr val="dk1"/>
              </a:buClr>
              <a:buSzPts val="1000"/>
              <a:buChar char="❏"/>
            </a:pPr>
            <a:r>
              <a:rPr lang="en" sz="1000">
                <a:solidFill>
                  <a:schemeClr val="dk1"/>
                </a:solidFill>
                <a:latin typeface="Merriweather"/>
                <a:ea typeface="Merriweather"/>
                <a:cs typeface="Merriweather"/>
                <a:sym typeface="Merriweather"/>
              </a:rPr>
              <a:t>Factor5: Tech giants are betting on the metaverse.</a:t>
            </a:r>
            <a:endParaRPr sz="1000">
              <a:solidFill>
                <a:schemeClr val="dk1"/>
              </a:solidFill>
              <a:latin typeface="Merriweather"/>
              <a:ea typeface="Merriweather"/>
              <a:cs typeface="Merriweather"/>
              <a:sym typeface="Merriweather"/>
            </a:endParaRPr>
          </a:p>
        </p:txBody>
      </p:sp>
      <p:sp>
        <p:nvSpPr>
          <p:cNvPr id="121" name="Google Shape;121;p19"/>
          <p:cNvSpPr txBox="1"/>
          <p:nvPr/>
        </p:nvSpPr>
        <p:spPr>
          <a:xfrm>
            <a:off x="2422350" y="1227225"/>
            <a:ext cx="507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980000"/>
                </a:solidFill>
              </a:rPr>
              <a:t>Worsen the ongoing inflation </a:t>
            </a:r>
            <a:endParaRPr sz="1200" b="1">
              <a:solidFill>
                <a:srgbClr val="980000"/>
              </a:solidFill>
            </a:endParaRPr>
          </a:p>
        </p:txBody>
      </p:sp>
      <p:cxnSp>
        <p:nvCxnSpPr>
          <p:cNvPr id="122" name="Google Shape;122;p19"/>
          <p:cNvCxnSpPr>
            <a:endCxn id="118" idx="3"/>
          </p:cNvCxnSpPr>
          <p:nvPr/>
        </p:nvCxnSpPr>
        <p:spPr>
          <a:xfrm>
            <a:off x="6640100" y="1437188"/>
            <a:ext cx="1701900" cy="690600"/>
          </a:xfrm>
          <a:prstGeom prst="bentConnector3">
            <a:avLst>
              <a:gd name="adj1" fmla="val 113992"/>
            </a:avLst>
          </a:prstGeom>
          <a:noFill/>
          <a:ln w="38100" cap="flat" cmpd="sng">
            <a:solidFill>
              <a:schemeClr val="dk2"/>
            </a:solidFill>
            <a:prstDash val="solid"/>
            <a:round/>
            <a:headEnd type="none" w="med" len="med"/>
            <a:tailEnd type="none" w="med" len="med"/>
          </a:ln>
        </p:spPr>
      </p:cxnSp>
      <p:sp>
        <p:nvSpPr>
          <p:cNvPr id="123" name="Google Shape;123;p19"/>
          <p:cNvSpPr txBox="1"/>
          <p:nvPr/>
        </p:nvSpPr>
        <p:spPr>
          <a:xfrm>
            <a:off x="2452925" y="2297150"/>
            <a:ext cx="5362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b="1">
                <a:solidFill>
                  <a:srgbClr val="980000"/>
                </a:solidFill>
              </a:rPr>
              <a:t>Negative for the stock market in the short term</a:t>
            </a:r>
            <a:endParaRPr sz="1200" b="1">
              <a:solidFill>
                <a:srgbClr val="980000"/>
              </a:solidFill>
            </a:endParaRPr>
          </a:p>
        </p:txBody>
      </p:sp>
      <p:pic>
        <p:nvPicPr>
          <p:cNvPr id="124" name="Google Shape;124;p19"/>
          <p:cNvPicPr preferRelativeResize="0"/>
          <p:nvPr/>
        </p:nvPicPr>
        <p:blipFill rotWithShape="1">
          <a:blip r:embed="rId4">
            <a:alphaModFix/>
          </a:blip>
          <a:srcRect l="32577" t="27694" r="32260" b="31775"/>
          <a:stretch/>
        </p:blipFill>
        <p:spPr>
          <a:xfrm>
            <a:off x="8580125" y="-43575"/>
            <a:ext cx="506750" cy="584100"/>
          </a:xfrm>
          <a:prstGeom prst="rect">
            <a:avLst/>
          </a:prstGeom>
          <a:noFill/>
          <a:ln>
            <a:noFill/>
          </a:ln>
        </p:spPr>
      </p:pic>
      <p:pic>
        <p:nvPicPr>
          <p:cNvPr id="125" name="Google Shape;125;p19"/>
          <p:cNvPicPr preferRelativeResize="0"/>
          <p:nvPr/>
        </p:nvPicPr>
        <p:blipFill>
          <a:blip r:embed="rId5">
            <a:alphaModFix/>
          </a:blip>
          <a:stretch>
            <a:fillRect/>
          </a:stretch>
        </p:blipFill>
        <p:spPr>
          <a:xfrm>
            <a:off x="497300" y="3008000"/>
            <a:ext cx="584100" cy="584100"/>
          </a:xfrm>
          <a:prstGeom prst="rect">
            <a:avLst/>
          </a:prstGeom>
          <a:noFill/>
          <a:ln>
            <a:noFill/>
          </a:ln>
        </p:spPr>
      </p:pic>
      <p:pic>
        <p:nvPicPr>
          <p:cNvPr id="126" name="Google Shape;126;p19"/>
          <p:cNvPicPr preferRelativeResize="0"/>
          <p:nvPr/>
        </p:nvPicPr>
        <p:blipFill>
          <a:blip r:embed="rId6">
            <a:alphaModFix/>
          </a:blip>
          <a:stretch>
            <a:fillRect/>
          </a:stretch>
        </p:blipFill>
        <p:spPr>
          <a:xfrm>
            <a:off x="426689" y="4149439"/>
            <a:ext cx="652200" cy="652200"/>
          </a:xfrm>
          <a:prstGeom prst="rect">
            <a:avLst/>
          </a:prstGeom>
          <a:noFill/>
          <a:ln>
            <a:noFill/>
          </a:ln>
        </p:spPr>
      </p:pic>
      <p:pic>
        <p:nvPicPr>
          <p:cNvPr id="127" name="Google Shape;127;p19"/>
          <p:cNvPicPr preferRelativeResize="0"/>
          <p:nvPr/>
        </p:nvPicPr>
        <p:blipFill>
          <a:blip r:embed="rId7">
            <a:alphaModFix/>
          </a:blip>
          <a:stretch>
            <a:fillRect/>
          </a:stretch>
        </p:blipFill>
        <p:spPr>
          <a:xfrm>
            <a:off x="459300" y="1894025"/>
            <a:ext cx="584100" cy="584100"/>
          </a:xfrm>
          <a:prstGeom prst="rect">
            <a:avLst/>
          </a:prstGeom>
          <a:noFill/>
          <a:ln>
            <a:noFill/>
          </a:ln>
        </p:spPr>
      </p:pic>
      <p:pic>
        <p:nvPicPr>
          <p:cNvPr id="128" name="Google Shape;128;p19"/>
          <p:cNvPicPr preferRelativeResize="0"/>
          <p:nvPr/>
        </p:nvPicPr>
        <p:blipFill>
          <a:blip r:embed="rId8">
            <a:alphaModFix/>
          </a:blip>
          <a:stretch>
            <a:fillRect/>
          </a:stretch>
        </p:blipFill>
        <p:spPr>
          <a:xfrm>
            <a:off x="459300" y="721226"/>
            <a:ext cx="652200" cy="652200"/>
          </a:xfrm>
          <a:prstGeom prst="rect">
            <a:avLst/>
          </a:prstGeom>
          <a:noFill/>
          <a:ln>
            <a:noFill/>
          </a:ln>
        </p:spPr>
      </p:pic>
      <p:sp>
        <p:nvSpPr>
          <p:cNvPr id="129" name="Google Shape;129;p19"/>
          <p:cNvSpPr txBox="1"/>
          <p:nvPr/>
        </p:nvSpPr>
        <p:spPr>
          <a:xfrm>
            <a:off x="2478350" y="3422325"/>
            <a:ext cx="5362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b="1">
                <a:solidFill>
                  <a:srgbClr val="980000"/>
                </a:solidFill>
              </a:rPr>
              <a:t>Negative for demand from the consumer electronics industry</a:t>
            </a:r>
            <a:endParaRPr sz="1200" b="1">
              <a:solidFill>
                <a:srgbClr val="980000"/>
              </a:solidFill>
            </a:endParaRPr>
          </a:p>
        </p:txBody>
      </p:sp>
      <p:sp>
        <p:nvSpPr>
          <p:cNvPr id="130" name="Google Shape;130;p19"/>
          <p:cNvSpPr txBox="1"/>
          <p:nvPr/>
        </p:nvSpPr>
        <p:spPr>
          <a:xfrm>
            <a:off x="2525100" y="4475875"/>
            <a:ext cx="53622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200" b="1">
                <a:solidFill>
                  <a:srgbClr val="980000"/>
                </a:solidFill>
              </a:rPr>
              <a:t>Potential Singularity for Innovation and Revenue Growth</a:t>
            </a:r>
            <a:endParaRPr sz="1200" b="1">
              <a:solidFill>
                <a:srgbClr val="98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20"/>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137" name="Google Shape;137;p20"/>
          <p:cNvSpPr/>
          <p:nvPr/>
        </p:nvSpPr>
        <p:spPr>
          <a:xfrm>
            <a:off x="3250416" y="3051452"/>
            <a:ext cx="169069" cy="180975"/>
          </a:xfrm>
          <a:custGeom>
            <a:avLst/>
            <a:gdLst/>
            <a:ahLst/>
            <a:cxnLst/>
            <a:rect l="l" t="t" r="r" b="b"/>
            <a:pathLst>
              <a:path w="376" h="401" extrusionOk="0">
                <a:moveTo>
                  <a:pt x="67" y="3"/>
                </a:moveTo>
                <a:cubicBezTo>
                  <a:pt x="67" y="0"/>
                  <a:pt x="62" y="0"/>
                  <a:pt x="62" y="3"/>
                </a:cubicBezTo>
                <a:cubicBezTo>
                  <a:pt x="52" y="85"/>
                  <a:pt x="0" y="102"/>
                  <a:pt x="0" y="159"/>
                </a:cubicBezTo>
                <a:cubicBezTo>
                  <a:pt x="0" y="195"/>
                  <a:pt x="29" y="223"/>
                  <a:pt x="65" y="223"/>
                </a:cubicBezTo>
                <a:cubicBezTo>
                  <a:pt x="100" y="223"/>
                  <a:pt x="129" y="195"/>
                  <a:pt x="129" y="159"/>
                </a:cubicBezTo>
                <a:cubicBezTo>
                  <a:pt x="129" y="102"/>
                  <a:pt x="77" y="85"/>
                  <a:pt x="67" y="3"/>
                </a:cubicBezTo>
                <a:close/>
                <a:moveTo>
                  <a:pt x="313" y="3"/>
                </a:moveTo>
                <a:cubicBezTo>
                  <a:pt x="313" y="0"/>
                  <a:pt x="309" y="0"/>
                  <a:pt x="309" y="3"/>
                </a:cubicBezTo>
                <a:cubicBezTo>
                  <a:pt x="298" y="85"/>
                  <a:pt x="246" y="102"/>
                  <a:pt x="246" y="159"/>
                </a:cubicBezTo>
                <a:cubicBezTo>
                  <a:pt x="246" y="195"/>
                  <a:pt x="276" y="223"/>
                  <a:pt x="311" y="223"/>
                </a:cubicBezTo>
                <a:cubicBezTo>
                  <a:pt x="346" y="223"/>
                  <a:pt x="376" y="195"/>
                  <a:pt x="376" y="159"/>
                </a:cubicBezTo>
                <a:cubicBezTo>
                  <a:pt x="376" y="102"/>
                  <a:pt x="324" y="85"/>
                  <a:pt x="313" y="3"/>
                </a:cubicBezTo>
                <a:close/>
                <a:moveTo>
                  <a:pt x="185" y="180"/>
                </a:moveTo>
                <a:cubicBezTo>
                  <a:pt x="175" y="263"/>
                  <a:pt x="123" y="280"/>
                  <a:pt x="123" y="337"/>
                </a:cubicBezTo>
                <a:cubicBezTo>
                  <a:pt x="123" y="372"/>
                  <a:pt x="153" y="401"/>
                  <a:pt x="188" y="401"/>
                </a:cubicBezTo>
                <a:cubicBezTo>
                  <a:pt x="223" y="401"/>
                  <a:pt x="253" y="372"/>
                  <a:pt x="253" y="337"/>
                </a:cubicBezTo>
                <a:cubicBezTo>
                  <a:pt x="253" y="280"/>
                  <a:pt x="200" y="263"/>
                  <a:pt x="190" y="180"/>
                </a:cubicBezTo>
                <a:cubicBezTo>
                  <a:pt x="190" y="178"/>
                  <a:pt x="186" y="178"/>
                  <a:pt x="185" y="180"/>
                </a:cubicBezTo>
                <a:close/>
              </a:path>
            </a:pathLst>
          </a:custGeom>
          <a:solidFill>
            <a:srgbClr val="FFFFFF"/>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chemeClr val="dk1"/>
              </a:buClr>
              <a:buSzPts val="1200"/>
              <a:buFont typeface="Microsoft Yahei"/>
              <a:buNone/>
            </a:pPr>
            <a:endParaRPr sz="1200" b="0" i="0" u="none" strike="noStrike" cap="none">
              <a:solidFill>
                <a:srgbClr val="000000"/>
              </a:solidFill>
              <a:latin typeface="Microsoft Yahei"/>
              <a:ea typeface="Microsoft Yahei"/>
              <a:cs typeface="Microsoft Yahei"/>
              <a:sym typeface="Microsoft Yahei"/>
            </a:endParaRPr>
          </a:p>
        </p:txBody>
      </p:sp>
      <p:sp>
        <p:nvSpPr>
          <p:cNvPr id="138" name="Google Shape;138;p20"/>
          <p:cNvSpPr/>
          <p:nvPr/>
        </p:nvSpPr>
        <p:spPr>
          <a:xfrm>
            <a:off x="3940978" y="3093132"/>
            <a:ext cx="51300" cy="51300"/>
          </a:xfrm>
          <a:prstGeom prst="rect">
            <a:avLst/>
          </a:pr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chemeClr val="dk1"/>
              </a:buClr>
              <a:buSzPts val="1200"/>
              <a:buFont typeface="Microsoft Yahei"/>
              <a:buNone/>
            </a:pPr>
            <a:endParaRPr sz="1200" b="0" i="0" u="none" strike="noStrike" cap="none">
              <a:solidFill>
                <a:srgbClr val="000000"/>
              </a:solidFill>
              <a:latin typeface="Microsoft Yahei"/>
              <a:ea typeface="Microsoft Yahei"/>
              <a:cs typeface="Microsoft Yahei"/>
              <a:sym typeface="Microsoft Yahei"/>
            </a:endParaRPr>
          </a:p>
        </p:txBody>
      </p:sp>
      <p:sp>
        <p:nvSpPr>
          <p:cNvPr id="139" name="Google Shape;139;p20"/>
          <p:cNvSpPr/>
          <p:nvPr/>
        </p:nvSpPr>
        <p:spPr>
          <a:xfrm>
            <a:off x="4008844" y="3100274"/>
            <a:ext cx="42900" cy="8400"/>
          </a:xfrm>
          <a:prstGeom prst="rect">
            <a:avLst/>
          </a:pr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chemeClr val="dk1"/>
              </a:buClr>
              <a:buSzPts val="1200"/>
              <a:buFont typeface="Microsoft Yahei"/>
              <a:buNone/>
            </a:pPr>
            <a:endParaRPr sz="1200" b="0" i="0" u="none" strike="noStrike" cap="none">
              <a:solidFill>
                <a:srgbClr val="000000"/>
              </a:solidFill>
              <a:latin typeface="Microsoft Yahei"/>
              <a:ea typeface="Microsoft Yahei"/>
              <a:cs typeface="Microsoft Yahei"/>
              <a:sym typeface="Microsoft Yahei"/>
            </a:endParaRPr>
          </a:p>
        </p:txBody>
      </p:sp>
      <p:sp>
        <p:nvSpPr>
          <p:cNvPr id="140" name="Google Shape;140;p20"/>
          <p:cNvSpPr/>
          <p:nvPr/>
        </p:nvSpPr>
        <p:spPr>
          <a:xfrm>
            <a:off x="4008844" y="3126464"/>
            <a:ext cx="42900" cy="8400"/>
          </a:xfrm>
          <a:prstGeom prst="rect">
            <a:avLst/>
          </a:pr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chemeClr val="dk1"/>
              </a:buClr>
              <a:buSzPts val="1200"/>
              <a:buFont typeface="Microsoft Yahei"/>
              <a:buNone/>
            </a:pPr>
            <a:endParaRPr sz="1200" b="0" i="0" u="none" strike="noStrike" cap="none">
              <a:solidFill>
                <a:srgbClr val="000000"/>
              </a:solidFill>
              <a:latin typeface="Microsoft Yahei"/>
              <a:ea typeface="Microsoft Yahei"/>
              <a:cs typeface="Microsoft Yahei"/>
              <a:sym typeface="Microsoft Yahei"/>
            </a:endParaRPr>
          </a:p>
        </p:txBody>
      </p:sp>
      <p:sp>
        <p:nvSpPr>
          <p:cNvPr id="141" name="Google Shape;141;p20"/>
          <p:cNvSpPr/>
          <p:nvPr/>
        </p:nvSpPr>
        <p:spPr>
          <a:xfrm>
            <a:off x="3940978" y="3162188"/>
            <a:ext cx="110700" cy="8400"/>
          </a:xfrm>
          <a:prstGeom prst="rect">
            <a:avLst/>
          </a:pr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chemeClr val="dk1"/>
              </a:buClr>
              <a:buSzPts val="1200"/>
              <a:buFont typeface="Microsoft Yahei"/>
              <a:buNone/>
            </a:pPr>
            <a:endParaRPr sz="1200" b="0" i="0" u="none" strike="noStrike" cap="none">
              <a:solidFill>
                <a:srgbClr val="000000"/>
              </a:solidFill>
              <a:latin typeface="Microsoft Yahei"/>
              <a:ea typeface="Microsoft Yahei"/>
              <a:cs typeface="Microsoft Yahei"/>
              <a:sym typeface="Microsoft Yahei"/>
            </a:endParaRPr>
          </a:p>
        </p:txBody>
      </p:sp>
      <p:sp>
        <p:nvSpPr>
          <p:cNvPr id="142" name="Google Shape;142;p20"/>
          <p:cNvSpPr/>
          <p:nvPr/>
        </p:nvSpPr>
        <p:spPr>
          <a:xfrm>
            <a:off x="3940978" y="3189564"/>
            <a:ext cx="110700" cy="8400"/>
          </a:xfrm>
          <a:prstGeom prst="rect">
            <a:avLst/>
          </a:prstGeom>
          <a:solidFill>
            <a:schemeClr val="lt1"/>
          </a:solid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chemeClr val="dk1"/>
              </a:buClr>
              <a:buSzPts val="1200"/>
              <a:buFont typeface="Microsoft Yahei"/>
              <a:buNone/>
            </a:pPr>
            <a:endParaRPr sz="1200" b="0" i="0" u="none" strike="noStrike" cap="none">
              <a:solidFill>
                <a:srgbClr val="000000"/>
              </a:solidFill>
              <a:latin typeface="Microsoft Yahei"/>
              <a:ea typeface="Microsoft Yahei"/>
              <a:cs typeface="Microsoft Yahei"/>
              <a:sym typeface="Microsoft Yahei"/>
            </a:endParaRPr>
          </a:p>
        </p:txBody>
      </p:sp>
      <p:sp>
        <p:nvSpPr>
          <p:cNvPr id="143" name="Google Shape;143;p20"/>
          <p:cNvSpPr/>
          <p:nvPr/>
        </p:nvSpPr>
        <p:spPr>
          <a:xfrm>
            <a:off x="4849417" y="3040737"/>
            <a:ext cx="77390" cy="145256"/>
          </a:xfrm>
          <a:custGeom>
            <a:avLst/>
            <a:gdLst/>
            <a:ahLst/>
            <a:cxnLst/>
            <a:rect l="l" t="t" r="r" b="b"/>
            <a:pathLst>
              <a:path w="63" h="119" extrusionOk="0">
                <a:moveTo>
                  <a:pt x="0" y="0"/>
                </a:moveTo>
                <a:cubicBezTo>
                  <a:pt x="0" y="6"/>
                  <a:pt x="3" y="22"/>
                  <a:pt x="11" y="30"/>
                </a:cubicBezTo>
                <a:cubicBezTo>
                  <a:pt x="19" y="37"/>
                  <a:pt x="45" y="44"/>
                  <a:pt x="46" y="54"/>
                </a:cubicBezTo>
                <a:cubicBezTo>
                  <a:pt x="47" y="64"/>
                  <a:pt x="58" y="71"/>
                  <a:pt x="54" y="81"/>
                </a:cubicBezTo>
                <a:cubicBezTo>
                  <a:pt x="50" y="90"/>
                  <a:pt x="42" y="103"/>
                  <a:pt x="52" y="111"/>
                </a:cubicBezTo>
                <a:cubicBezTo>
                  <a:pt x="61" y="119"/>
                  <a:pt x="63" y="113"/>
                  <a:pt x="63" y="113"/>
                </a:cubicBezTo>
              </a:path>
            </a:pathLst>
          </a:custGeom>
          <a:noFill/>
          <a:ln w="30150" cap="rnd" cmpd="sng">
            <a:solidFill>
              <a:srgbClr val="FFFFFF"/>
            </a:solidFill>
            <a:prstDash val="solid"/>
            <a:miter lim="800000"/>
            <a:headEnd type="none" w="sm" len="sm"/>
            <a:tailEnd type="none" w="sm" len="sm"/>
          </a:ln>
        </p:spPr>
        <p:txBody>
          <a:bodyPr spcFirstLastPara="1" wrap="square" lIns="60200" tIns="30100" rIns="60200" bIns="30100" anchor="t" anchorCtr="0">
            <a:noAutofit/>
          </a:bodyPr>
          <a:lstStyle/>
          <a:p>
            <a:pPr marL="0" marR="0" lvl="0" indent="0" algn="l" rtl="0">
              <a:lnSpc>
                <a:spcPct val="100000"/>
              </a:lnSpc>
              <a:spcBef>
                <a:spcPts val="0"/>
              </a:spcBef>
              <a:spcAft>
                <a:spcPts val="0"/>
              </a:spcAft>
              <a:buClr>
                <a:schemeClr val="dk1"/>
              </a:buClr>
              <a:buSzPts val="1200"/>
              <a:buFont typeface="Microsoft Yahei"/>
              <a:buNone/>
            </a:pPr>
            <a:endParaRPr sz="1200" b="0" i="0" u="none" strike="noStrike" cap="none">
              <a:solidFill>
                <a:srgbClr val="000000"/>
              </a:solidFill>
              <a:latin typeface="Microsoft Yahei"/>
              <a:ea typeface="Microsoft Yahei"/>
              <a:cs typeface="Microsoft Yahei"/>
              <a:sym typeface="Microsoft Yahei"/>
            </a:endParaRPr>
          </a:p>
        </p:txBody>
      </p:sp>
      <p:sp>
        <p:nvSpPr>
          <p:cNvPr id="144" name="Google Shape;144;p20"/>
          <p:cNvSpPr txBox="1"/>
          <p:nvPr/>
        </p:nvSpPr>
        <p:spPr>
          <a:xfrm>
            <a:off x="148500" y="1172475"/>
            <a:ext cx="3117300" cy="1816200"/>
          </a:xfrm>
          <a:prstGeom prst="rect">
            <a:avLst/>
          </a:prstGeom>
          <a:noFill/>
          <a:ln>
            <a:noFill/>
          </a:ln>
        </p:spPr>
        <p:txBody>
          <a:bodyPr spcFirstLastPara="1" wrap="square" lIns="68575" tIns="34275" rIns="68575" bIns="34275" anchor="t" anchorCtr="0">
            <a:spAutoFit/>
          </a:bodyPr>
          <a:lstStyle/>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Brand premium - ranked 1st in Brand Finance Global 500</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Supply chain management - strong bargaining power on COGS</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High profit margin - continued to grow YoY since 2019</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Proficient research in tech innovation</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Quality Design</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Consumer retention</a:t>
            </a:r>
            <a:endParaRPr sz="1000">
              <a:solidFill>
                <a:schemeClr val="dk1"/>
              </a:solidFill>
              <a:latin typeface="Merriweather Light"/>
              <a:ea typeface="Merriweather Light"/>
              <a:cs typeface="Merriweather Light"/>
              <a:sym typeface="Merriweather Light"/>
            </a:endParaRPr>
          </a:p>
          <a:p>
            <a:pPr marL="0" marR="0" lvl="0" indent="0" algn="l" rtl="0">
              <a:lnSpc>
                <a:spcPct val="115000"/>
              </a:lnSpc>
              <a:spcBef>
                <a:spcPts val="0"/>
              </a:spcBef>
              <a:spcAft>
                <a:spcPts val="0"/>
              </a:spcAft>
              <a:buNone/>
            </a:pPr>
            <a:endParaRPr sz="1000">
              <a:solidFill>
                <a:schemeClr val="dk1"/>
              </a:solidFill>
              <a:latin typeface="Merriweather Light"/>
              <a:ea typeface="Merriweather Light"/>
              <a:cs typeface="Merriweather Light"/>
              <a:sym typeface="Merriweather Light"/>
            </a:endParaRPr>
          </a:p>
        </p:txBody>
      </p:sp>
      <p:sp>
        <p:nvSpPr>
          <p:cNvPr id="145" name="Google Shape;145;p20"/>
          <p:cNvSpPr txBox="1"/>
          <p:nvPr/>
        </p:nvSpPr>
        <p:spPr>
          <a:xfrm>
            <a:off x="589524" y="570769"/>
            <a:ext cx="17139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000">
                <a:solidFill>
                  <a:srgbClr val="0B5394"/>
                </a:solidFill>
                <a:latin typeface="Trebuchet MS"/>
                <a:ea typeface="Trebuchet MS"/>
                <a:cs typeface="Trebuchet MS"/>
                <a:sym typeface="Trebuchet MS"/>
              </a:rPr>
              <a:t>Strength</a:t>
            </a:r>
            <a:endParaRPr sz="3000">
              <a:solidFill>
                <a:srgbClr val="0B5394"/>
              </a:solidFill>
              <a:latin typeface="Trebuchet MS"/>
              <a:ea typeface="Trebuchet MS"/>
              <a:cs typeface="Trebuchet MS"/>
              <a:sym typeface="Trebuchet MS"/>
            </a:endParaRPr>
          </a:p>
        </p:txBody>
      </p:sp>
      <p:sp>
        <p:nvSpPr>
          <p:cNvPr id="146" name="Google Shape;146;p20"/>
          <p:cNvSpPr txBox="1"/>
          <p:nvPr/>
        </p:nvSpPr>
        <p:spPr>
          <a:xfrm>
            <a:off x="148501" y="3599675"/>
            <a:ext cx="2745600" cy="1285200"/>
          </a:xfrm>
          <a:prstGeom prst="rect">
            <a:avLst/>
          </a:prstGeom>
          <a:noFill/>
          <a:ln>
            <a:noFill/>
          </a:ln>
        </p:spPr>
        <p:txBody>
          <a:bodyPr spcFirstLastPara="1" wrap="square" lIns="68575" tIns="34275" rIns="68575" bIns="34275" anchor="t" anchorCtr="0">
            <a:spAutoFit/>
          </a:bodyPr>
          <a:lstStyle/>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New products, e.g. AR/VR headsets</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Growing consumer base</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Use AI tech to improve products’ capabilities</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New leasing models</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Introduce more service  - collect utilities</a:t>
            </a:r>
            <a:endParaRPr sz="1000">
              <a:solidFill>
                <a:schemeClr val="dk1"/>
              </a:solidFill>
              <a:latin typeface="Merriweather Light"/>
              <a:ea typeface="Merriweather Light"/>
              <a:cs typeface="Merriweather Light"/>
              <a:sym typeface="Merriweather Light"/>
            </a:endParaRPr>
          </a:p>
        </p:txBody>
      </p:sp>
      <p:sp>
        <p:nvSpPr>
          <p:cNvPr id="147" name="Google Shape;147;p20"/>
          <p:cNvSpPr txBox="1"/>
          <p:nvPr/>
        </p:nvSpPr>
        <p:spPr>
          <a:xfrm>
            <a:off x="6377303" y="494569"/>
            <a:ext cx="19728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3000">
                <a:solidFill>
                  <a:schemeClr val="accent2"/>
                </a:solidFill>
                <a:latin typeface="Trebuchet MS"/>
                <a:ea typeface="Trebuchet MS"/>
                <a:cs typeface="Trebuchet MS"/>
                <a:sym typeface="Trebuchet MS"/>
              </a:rPr>
              <a:t>Weakness</a:t>
            </a:r>
            <a:endParaRPr sz="3000">
              <a:solidFill>
                <a:schemeClr val="accent2"/>
              </a:solidFill>
              <a:latin typeface="Trebuchet MS"/>
              <a:ea typeface="Trebuchet MS"/>
              <a:cs typeface="Trebuchet MS"/>
              <a:sym typeface="Trebuchet MS"/>
            </a:endParaRPr>
          </a:p>
        </p:txBody>
      </p:sp>
      <p:sp>
        <p:nvSpPr>
          <p:cNvPr id="148" name="Google Shape;148;p20"/>
          <p:cNvSpPr txBox="1"/>
          <p:nvPr/>
        </p:nvSpPr>
        <p:spPr>
          <a:xfrm>
            <a:off x="6121375" y="1128600"/>
            <a:ext cx="3117300" cy="1639200"/>
          </a:xfrm>
          <a:prstGeom prst="rect">
            <a:avLst/>
          </a:prstGeom>
          <a:noFill/>
          <a:ln>
            <a:noFill/>
          </a:ln>
        </p:spPr>
        <p:txBody>
          <a:bodyPr spcFirstLastPara="1" wrap="square" lIns="68575" tIns="34275" rIns="68575" bIns="34275" anchor="t" anchorCtr="0">
            <a:spAutoFit/>
          </a:bodyPr>
          <a:lstStyle/>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Expensive products - target high income clients, not affordable to all</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Declined sales in China - market share took over by local brands</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Iphone unit sales kept declining</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Incompatible with many software - IOS ecosystem is “closed end”</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Slow innovation - Overreliance on iPhone, iPad, Mac, App Store, etc.</a:t>
            </a:r>
            <a:endParaRPr sz="1000">
              <a:solidFill>
                <a:schemeClr val="dk1"/>
              </a:solidFill>
              <a:latin typeface="Merriweather Light"/>
              <a:ea typeface="Merriweather Light"/>
              <a:cs typeface="Merriweather Light"/>
              <a:sym typeface="Merriweather Light"/>
            </a:endParaRPr>
          </a:p>
        </p:txBody>
      </p:sp>
      <p:sp>
        <p:nvSpPr>
          <p:cNvPr id="149" name="Google Shape;149;p20"/>
          <p:cNvSpPr txBox="1"/>
          <p:nvPr/>
        </p:nvSpPr>
        <p:spPr>
          <a:xfrm>
            <a:off x="281408" y="2921765"/>
            <a:ext cx="2410800" cy="5310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3000">
                <a:solidFill>
                  <a:schemeClr val="accent3"/>
                </a:solidFill>
                <a:latin typeface="Trebuchet MS"/>
                <a:ea typeface="Trebuchet MS"/>
                <a:cs typeface="Trebuchet MS"/>
                <a:sym typeface="Trebuchet MS"/>
              </a:rPr>
              <a:t>Opportunity</a:t>
            </a:r>
            <a:endParaRPr sz="3000">
              <a:solidFill>
                <a:schemeClr val="accent3"/>
              </a:solidFill>
              <a:latin typeface="Trebuchet MS"/>
              <a:ea typeface="Trebuchet MS"/>
              <a:cs typeface="Trebuchet MS"/>
              <a:sym typeface="Trebuchet MS"/>
            </a:endParaRPr>
          </a:p>
        </p:txBody>
      </p:sp>
      <p:sp>
        <p:nvSpPr>
          <p:cNvPr id="150" name="Google Shape;150;p20"/>
          <p:cNvSpPr txBox="1"/>
          <p:nvPr/>
        </p:nvSpPr>
        <p:spPr>
          <a:xfrm>
            <a:off x="6121375" y="3452750"/>
            <a:ext cx="3117300" cy="1462200"/>
          </a:xfrm>
          <a:prstGeom prst="rect">
            <a:avLst/>
          </a:prstGeom>
          <a:noFill/>
          <a:ln>
            <a:noFill/>
          </a:ln>
        </p:spPr>
        <p:txBody>
          <a:bodyPr spcFirstLastPara="1" wrap="square" lIns="68575" tIns="34275" rIns="68575" bIns="34275" anchor="t" anchorCtr="0">
            <a:spAutoFit/>
          </a:bodyPr>
          <a:lstStyle/>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Supply chain disruption, chip shortage, etc.</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Recession or Covid induced declined consumption, i.e. PEST Factor4</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Competition from Samsung, Huawei, Xiaomi, Dell</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Anti-monopoly lawsuits, regulations, and legislations</a:t>
            </a:r>
            <a:endParaRPr sz="1000">
              <a:solidFill>
                <a:schemeClr val="dk1"/>
              </a:solidFill>
              <a:latin typeface="Merriweather Light"/>
              <a:ea typeface="Merriweather Light"/>
              <a:cs typeface="Merriweather Light"/>
              <a:sym typeface="Merriweather Light"/>
            </a:endParaRPr>
          </a:p>
          <a:p>
            <a:pPr marL="215900" marR="0" lvl="0" indent="-203200" algn="l" rtl="0">
              <a:lnSpc>
                <a:spcPct val="115000"/>
              </a:lnSpc>
              <a:spcBef>
                <a:spcPts val="0"/>
              </a:spcBef>
              <a:spcAft>
                <a:spcPts val="0"/>
              </a:spcAft>
              <a:buClr>
                <a:schemeClr val="dk1"/>
              </a:buClr>
              <a:buSzPts val="1000"/>
              <a:buFont typeface="Merriweather Light"/>
              <a:buChar char="•"/>
            </a:pPr>
            <a:r>
              <a:rPr lang="en" sz="1000">
                <a:solidFill>
                  <a:schemeClr val="dk1"/>
                </a:solidFill>
                <a:latin typeface="Merriweather Light"/>
                <a:ea typeface="Merriweather Light"/>
                <a:cs typeface="Merriweather Light"/>
                <a:sym typeface="Merriweather Light"/>
              </a:rPr>
              <a:t>Black swan events</a:t>
            </a:r>
            <a:endParaRPr sz="1000">
              <a:solidFill>
                <a:schemeClr val="dk1"/>
              </a:solidFill>
              <a:latin typeface="Merriweather Light"/>
              <a:ea typeface="Merriweather Light"/>
              <a:cs typeface="Merriweather Light"/>
              <a:sym typeface="Merriweather Light"/>
            </a:endParaRPr>
          </a:p>
        </p:txBody>
      </p:sp>
      <p:sp>
        <p:nvSpPr>
          <p:cNvPr id="151" name="Google Shape;151;p20"/>
          <p:cNvSpPr txBox="1"/>
          <p:nvPr/>
        </p:nvSpPr>
        <p:spPr>
          <a:xfrm>
            <a:off x="6584600" y="2921761"/>
            <a:ext cx="1311300" cy="531000"/>
          </a:xfrm>
          <a:prstGeom prst="rect">
            <a:avLst/>
          </a:prstGeom>
          <a:noFill/>
          <a:ln>
            <a:noFill/>
          </a:ln>
        </p:spPr>
        <p:txBody>
          <a:bodyPr spcFirstLastPara="1" wrap="square" lIns="68575" tIns="34275" rIns="68575" bIns="34275" anchor="t" anchorCtr="0">
            <a:spAutoFit/>
          </a:bodyPr>
          <a:lstStyle/>
          <a:p>
            <a:pPr marL="0" marR="0" lvl="0" indent="0" algn="r" rtl="0">
              <a:spcBef>
                <a:spcPts val="0"/>
              </a:spcBef>
              <a:spcAft>
                <a:spcPts val="0"/>
              </a:spcAft>
              <a:buNone/>
            </a:pPr>
            <a:r>
              <a:rPr lang="en" sz="3000">
                <a:solidFill>
                  <a:schemeClr val="accent4"/>
                </a:solidFill>
                <a:latin typeface="Trebuchet MS"/>
                <a:ea typeface="Trebuchet MS"/>
                <a:cs typeface="Trebuchet MS"/>
                <a:sym typeface="Trebuchet MS"/>
              </a:rPr>
              <a:t>Threat</a:t>
            </a:r>
            <a:endParaRPr sz="3000">
              <a:solidFill>
                <a:schemeClr val="accent4"/>
              </a:solidFill>
              <a:latin typeface="Trebuchet MS"/>
              <a:ea typeface="Trebuchet MS"/>
              <a:cs typeface="Trebuchet MS"/>
              <a:sym typeface="Trebuchet MS"/>
            </a:endParaRPr>
          </a:p>
        </p:txBody>
      </p:sp>
      <p:grpSp>
        <p:nvGrpSpPr>
          <p:cNvPr id="152" name="Google Shape;152;p20"/>
          <p:cNvGrpSpPr/>
          <p:nvPr/>
        </p:nvGrpSpPr>
        <p:grpSpPr>
          <a:xfrm rot="-2742783" flipH="1">
            <a:off x="4496931" y="934218"/>
            <a:ext cx="1758973" cy="1569942"/>
            <a:chOff x="3664172" y="1643424"/>
            <a:chExt cx="2345248" cy="2093212"/>
          </a:xfrm>
        </p:grpSpPr>
        <p:sp>
          <p:nvSpPr>
            <p:cNvPr id="153" name="Google Shape;153;p20"/>
            <p:cNvSpPr/>
            <p:nvPr/>
          </p:nvSpPr>
          <p:spPr>
            <a:xfrm rot="2700000">
              <a:off x="4552259" y="2088078"/>
              <a:ext cx="1480682" cy="538391"/>
            </a:xfrm>
            <a:prstGeom prst="roundRect">
              <a:avLst>
                <a:gd name="adj" fmla="val 50000"/>
              </a:avLst>
            </a:prstGeom>
            <a:solidFill>
              <a:schemeClr val="accent2">
                <a:alpha val="74900"/>
              </a:schemeClr>
            </a:solidFill>
            <a:ln>
              <a:noFill/>
            </a:ln>
          </p:spPr>
          <p:txBody>
            <a:bodyPr spcFirstLastPara="1" wrap="square" lIns="137150" tIns="0" rIns="0" bIns="0" anchor="ctr" anchorCtr="0">
              <a:noAutofit/>
            </a:bodyPr>
            <a:lstStyle/>
            <a:p>
              <a:pPr marL="0" marR="0" lvl="0" indent="0" algn="l" rtl="0">
                <a:spcBef>
                  <a:spcPts val="0"/>
                </a:spcBef>
                <a:spcAft>
                  <a:spcPts val="0"/>
                </a:spcAft>
                <a:buNone/>
              </a:pPr>
              <a:endParaRPr sz="1400">
                <a:solidFill>
                  <a:srgbClr val="FFFFFF"/>
                </a:solidFill>
              </a:endParaRPr>
            </a:p>
          </p:txBody>
        </p:sp>
        <p:sp>
          <p:nvSpPr>
            <p:cNvPr id="154" name="Google Shape;154;p20"/>
            <p:cNvSpPr/>
            <p:nvPr/>
          </p:nvSpPr>
          <p:spPr>
            <a:xfrm rot="8100000">
              <a:off x="4553460" y="2754041"/>
              <a:ext cx="1479409" cy="538391"/>
            </a:xfrm>
            <a:prstGeom prst="roundRect">
              <a:avLst>
                <a:gd name="adj" fmla="val 50000"/>
              </a:avLst>
            </a:prstGeom>
            <a:solidFill>
              <a:schemeClr val="accent2">
                <a:alpha val="74900"/>
              </a:schemeClr>
            </a:solidFill>
            <a:ln>
              <a:noFill/>
            </a:ln>
          </p:spPr>
          <p:txBody>
            <a:bodyPr spcFirstLastPara="1" wrap="square" lIns="0" tIns="0" rIns="640075" bIns="0" anchor="ctr" anchorCtr="0">
              <a:noAutofit/>
            </a:bodyPr>
            <a:lstStyle/>
            <a:p>
              <a:pPr marL="0" marR="0" lvl="0" indent="0" algn="ctr" rtl="0">
                <a:spcBef>
                  <a:spcPts val="0"/>
                </a:spcBef>
                <a:spcAft>
                  <a:spcPts val="0"/>
                </a:spcAft>
                <a:buNone/>
              </a:pPr>
              <a:endParaRPr sz="1400">
                <a:solidFill>
                  <a:srgbClr val="FFFFFF"/>
                </a:solidFill>
              </a:endParaRPr>
            </a:p>
          </p:txBody>
        </p:sp>
        <p:sp>
          <p:nvSpPr>
            <p:cNvPr id="155" name="Google Shape;155;p20"/>
            <p:cNvSpPr/>
            <p:nvPr/>
          </p:nvSpPr>
          <p:spPr>
            <a:xfrm>
              <a:off x="3664172" y="2421249"/>
              <a:ext cx="2241300" cy="538500"/>
            </a:xfrm>
            <a:prstGeom prst="roundRect">
              <a:avLst>
                <a:gd name="adj" fmla="val 50000"/>
              </a:avLst>
            </a:prstGeom>
            <a:solidFill>
              <a:schemeClr val="accent2">
                <a:alpha val="74900"/>
              </a:schemeClr>
            </a:solidFill>
            <a:ln>
              <a:noFill/>
            </a:ln>
          </p:spPr>
          <p:txBody>
            <a:bodyPr spcFirstLastPara="1" wrap="square" lIns="137150" tIns="0" rIns="0" bIns="0" anchor="ctr" anchorCtr="0">
              <a:noAutofit/>
            </a:bodyPr>
            <a:lstStyle/>
            <a:p>
              <a:pPr marL="0" marR="0" lvl="0" indent="0" algn="l" rtl="0">
                <a:spcBef>
                  <a:spcPts val="0"/>
                </a:spcBef>
                <a:spcAft>
                  <a:spcPts val="0"/>
                </a:spcAft>
                <a:buNone/>
              </a:pPr>
              <a:endParaRPr sz="1400">
                <a:solidFill>
                  <a:srgbClr val="FFFFFF"/>
                </a:solidFill>
              </a:endParaRPr>
            </a:p>
          </p:txBody>
        </p:sp>
        <p:sp>
          <p:nvSpPr>
            <p:cNvPr id="156" name="Google Shape;156;p20"/>
            <p:cNvSpPr/>
            <p:nvPr/>
          </p:nvSpPr>
          <p:spPr>
            <a:xfrm rot="-2743549">
              <a:off x="5381306" y="2428867"/>
              <a:ext cx="519129" cy="523371"/>
            </a:xfrm>
            <a:prstGeom prst="ellipse">
              <a:avLst/>
            </a:prstGeom>
            <a:solidFill>
              <a:srgbClr val="FFFFFF"/>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a:solidFill>
                    <a:srgbClr val="7F7F7F"/>
                  </a:solidFill>
                  <a:latin typeface="Roboto Black"/>
                  <a:ea typeface="Roboto Black"/>
                  <a:cs typeface="Roboto Black"/>
                  <a:sym typeface="Roboto Black"/>
                </a:rPr>
                <a:t>W</a:t>
              </a:r>
              <a:endParaRPr sz="1400">
                <a:solidFill>
                  <a:srgbClr val="7F7F7F"/>
                </a:solidFill>
              </a:endParaRPr>
            </a:p>
          </p:txBody>
        </p:sp>
      </p:grpSp>
      <p:grpSp>
        <p:nvGrpSpPr>
          <p:cNvPr id="157" name="Google Shape;157;p20"/>
          <p:cNvGrpSpPr/>
          <p:nvPr/>
        </p:nvGrpSpPr>
        <p:grpSpPr>
          <a:xfrm rot="8057217" flipH="1">
            <a:off x="2876998" y="2877856"/>
            <a:ext cx="1758638" cy="1569942"/>
            <a:chOff x="3664172" y="1643424"/>
            <a:chExt cx="2344802" cy="2093212"/>
          </a:xfrm>
        </p:grpSpPr>
        <p:sp>
          <p:nvSpPr>
            <p:cNvPr id="158" name="Google Shape;158;p20"/>
            <p:cNvSpPr/>
            <p:nvPr/>
          </p:nvSpPr>
          <p:spPr>
            <a:xfrm rot="2700000">
              <a:off x="4552259" y="2088078"/>
              <a:ext cx="1480682" cy="538391"/>
            </a:xfrm>
            <a:prstGeom prst="roundRect">
              <a:avLst>
                <a:gd name="adj" fmla="val 50000"/>
              </a:avLst>
            </a:prstGeom>
            <a:solidFill>
              <a:schemeClr val="accent3">
                <a:alpha val="74900"/>
              </a:schemeClr>
            </a:solidFill>
            <a:ln>
              <a:noFill/>
            </a:ln>
          </p:spPr>
          <p:txBody>
            <a:bodyPr spcFirstLastPara="1" wrap="square" lIns="137150" tIns="0" rIns="0" bIns="0" anchor="ctr" anchorCtr="0">
              <a:noAutofit/>
            </a:bodyPr>
            <a:lstStyle/>
            <a:p>
              <a:pPr marL="0" marR="0" lvl="0" indent="0" algn="l" rtl="0">
                <a:spcBef>
                  <a:spcPts val="0"/>
                </a:spcBef>
                <a:spcAft>
                  <a:spcPts val="0"/>
                </a:spcAft>
                <a:buNone/>
              </a:pPr>
              <a:endParaRPr sz="1400">
                <a:solidFill>
                  <a:srgbClr val="FFFFFF"/>
                </a:solidFill>
              </a:endParaRPr>
            </a:p>
          </p:txBody>
        </p:sp>
        <p:sp>
          <p:nvSpPr>
            <p:cNvPr id="159" name="Google Shape;159;p20"/>
            <p:cNvSpPr/>
            <p:nvPr/>
          </p:nvSpPr>
          <p:spPr>
            <a:xfrm rot="8100000">
              <a:off x="4553460" y="2754041"/>
              <a:ext cx="1479409" cy="538391"/>
            </a:xfrm>
            <a:prstGeom prst="roundRect">
              <a:avLst>
                <a:gd name="adj" fmla="val 50000"/>
              </a:avLst>
            </a:prstGeom>
            <a:solidFill>
              <a:schemeClr val="accent3">
                <a:alpha val="74900"/>
              </a:schemeClr>
            </a:solidFill>
            <a:ln>
              <a:noFill/>
            </a:ln>
          </p:spPr>
          <p:txBody>
            <a:bodyPr spcFirstLastPara="1" wrap="square" lIns="0" tIns="0" rIns="640075" bIns="0" anchor="ctr" anchorCtr="0">
              <a:noAutofit/>
            </a:bodyPr>
            <a:lstStyle/>
            <a:p>
              <a:pPr marL="0" marR="0" lvl="0" indent="0" algn="ctr" rtl="0">
                <a:spcBef>
                  <a:spcPts val="0"/>
                </a:spcBef>
                <a:spcAft>
                  <a:spcPts val="0"/>
                </a:spcAft>
                <a:buNone/>
              </a:pPr>
              <a:endParaRPr sz="1400">
                <a:solidFill>
                  <a:srgbClr val="FFFFFF"/>
                </a:solidFill>
              </a:endParaRPr>
            </a:p>
          </p:txBody>
        </p:sp>
        <p:sp>
          <p:nvSpPr>
            <p:cNvPr id="160" name="Google Shape;160;p20"/>
            <p:cNvSpPr/>
            <p:nvPr/>
          </p:nvSpPr>
          <p:spPr>
            <a:xfrm>
              <a:off x="3664172" y="2421249"/>
              <a:ext cx="2241300" cy="538500"/>
            </a:xfrm>
            <a:prstGeom prst="roundRect">
              <a:avLst>
                <a:gd name="adj" fmla="val 50000"/>
              </a:avLst>
            </a:prstGeom>
            <a:solidFill>
              <a:schemeClr val="accent3">
                <a:alpha val="74900"/>
              </a:schemeClr>
            </a:solidFill>
            <a:ln>
              <a:noFill/>
            </a:ln>
          </p:spPr>
          <p:txBody>
            <a:bodyPr spcFirstLastPara="1" wrap="square" lIns="137150" tIns="0" rIns="0" bIns="0" anchor="ctr" anchorCtr="0">
              <a:noAutofit/>
            </a:bodyPr>
            <a:lstStyle/>
            <a:p>
              <a:pPr marL="0" marR="0" lvl="0" indent="0" algn="l" rtl="0">
                <a:spcBef>
                  <a:spcPts val="0"/>
                </a:spcBef>
                <a:spcAft>
                  <a:spcPts val="0"/>
                </a:spcAft>
                <a:buNone/>
              </a:pPr>
              <a:endParaRPr sz="1400">
                <a:solidFill>
                  <a:srgbClr val="FFFFFF"/>
                </a:solidFill>
              </a:endParaRPr>
            </a:p>
          </p:txBody>
        </p:sp>
        <p:sp>
          <p:nvSpPr>
            <p:cNvPr id="161" name="Google Shape;161;p20"/>
            <p:cNvSpPr/>
            <p:nvPr/>
          </p:nvSpPr>
          <p:spPr>
            <a:xfrm rot="8218012">
              <a:off x="5381134" y="2428933"/>
              <a:ext cx="519181" cy="523216"/>
            </a:xfrm>
            <a:prstGeom prst="ellipse">
              <a:avLst/>
            </a:prstGeom>
            <a:solidFill>
              <a:srgbClr val="FFFFFF"/>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a:solidFill>
                    <a:srgbClr val="7F7F7F"/>
                  </a:solidFill>
                  <a:latin typeface="Roboto Black"/>
                  <a:ea typeface="Roboto Black"/>
                  <a:cs typeface="Roboto Black"/>
                  <a:sym typeface="Roboto Black"/>
                </a:rPr>
                <a:t>O</a:t>
              </a:r>
              <a:endParaRPr sz="1400">
                <a:solidFill>
                  <a:srgbClr val="7F7F7F"/>
                </a:solidFill>
              </a:endParaRPr>
            </a:p>
          </p:txBody>
        </p:sp>
      </p:grpSp>
      <p:grpSp>
        <p:nvGrpSpPr>
          <p:cNvPr id="162" name="Google Shape;162;p20"/>
          <p:cNvGrpSpPr/>
          <p:nvPr/>
        </p:nvGrpSpPr>
        <p:grpSpPr>
          <a:xfrm rot="2657217" flipH="1">
            <a:off x="4527509" y="2876621"/>
            <a:ext cx="1758890" cy="1569942"/>
            <a:chOff x="3664172" y="1643424"/>
            <a:chExt cx="2345138" cy="2093212"/>
          </a:xfrm>
        </p:grpSpPr>
        <p:sp>
          <p:nvSpPr>
            <p:cNvPr id="163" name="Google Shape;163;p20"/>
            <p:cNvSpPr/>
            <p:nvPr/>
          </p:nvSpPr>
          <p:spPr>
            <a:xfrm rot="2700000">
              <a:off x="4552259" y="2088078"/>
              <a:ext cx="1480682" cy="538391"/>
            </a:xfrm>
            <a:prstGeom prst="roundRect">
              <a:avLst>
                <a:gd name="adj" fmla="val 50000"/>
              </a:avLst>
            </a:prstGeom>
            <a:solidFill>
              <a:schemeClr val="accent4">
                <a:alpha val="74900"/>
              </a:schemeClr>
            </a:solidFill>
            <a:ln>
              <a:noFill/>
            </a:ln>
          </p:spPr>
          <p:txBody>
            <a:bodyPr spcFirstLastPara="1" wrap="square" lIns="137150" tIns="0" rIns="0" bIns="0" anchor="ctr" anchorCtr="0">
              <a:noAutofit/>
            </a:bodyPr>
            <a:lstStyle/>
            <a:p>
              <a:pPr marL="0" marR="0" lvl="0" indent="0" algn="l" rtl="0">
                <a:spcBef>
                  <a:spcPts val="0"/>
                </a:spcBef>
                <a:spcAft>
                  <a:spcPts val="0"/>
                </a:spcAft>
                <a:buNone/>
              </a:pPr>
              <a:endParaRPr sz="1400">
                <a:solidFill>
                  <a:srgbClr val="FFFFFF"/>
                </a:solidFill>
              </a:endParaRPr>
            </a:p>
          </p:txBody>
        </p:sp>
        <p:sp>
          <p:nvSpPr>
            <p:cNvPr id="164" name="Google Shape;164;p20"/>
            <p:cNvSpPr/>
            <p:nvPr/>
          </p:nvSpPr>
          <p:spPr>
            <a:xfrm rot="8100000">
              <a:off x="4553460" y="2754041"/>
              <a:ext cx="1479409" cy="538391"/>
            </a:xfrm>
            <a:prstGeom prst="roundRect">
              <a:avLst>
                <a:gd name="adj" fmla="val 50000"/>
              </a:avLst>
            </a:prstGeom>
            <a:solidFill>
              <a:schemeClr val="accent4">
                <a:alpha val="74900"/>
              </a:schemeClr>
            </a:solidFill>
            <a:ln>
              <a:noFill/>
            </a:ln>
          </p:spPr>
          <p:txBody>
            <a:bodyPr spcFirstLastPara="1" wrap="square" lIns="0" tIns="0" rIns="640075" bIns="0" anchor="ctr" anchorCtr="0">
              <a:noAutofit/>
            </a:bodyPr>
            <a:lstStyle/>
            <a:p>
              <a:pPr marL="0" marR="0" lvl="0" indent="0" algn="ctr" rtl="0">
                <a:spcBef>
                  <a:spcPts val="0"/>
                </a:spcBef>
                <a:spcAft>
                  <a:spcPts val="0"/>
                </a:spcAft>
                <a:buNone/>
              </a:pPr>
              <a:endParaRPr sz="1400">
                <a:solidFill>
                  <a:srgbClr val="FFFFFF"/>
                </a:solidFill>
              </a:endParaRPr>
            </a:p>
          </p:txBody>
        </p:sp>
        <p:sp>
          <p:nvSpPr>
            <p:cNvPr id="165" name="Google Shape;165;p20"/>
            <p:cNvSpPr/>
            <p:nvPr/>
          </p:nvSpPr>
          <p:spPr>
            <a:xfrm>
              <a:off x="3664172" y="2421249"/>
              <a:ext cx="2241300" cy="538500"/>
            </a:xfrm>
            <a:prstGeom prst="roundRect">
              <a:avLst>
                <a:gd name="adj" fmla="val 50000"/>
              </a:avLst>
            </a:prstGeom>
            <a:solidFill>
              <a:schemeClr val="accent4">
                <a:alpha val="74900"/>
              </a:schemeClr>
            </a:solidFill>
            <a:ln>
              <a:noFill/>
            </a:ln>
          </p:spPr>
          <p:txBody>
            <a:bodyPr spcFirstLastPara="1" wrap="square" lIns="137150" tIns="0" rIns="0" bIns="0" anchor="ctr" anchorCtr="0">
              <a:noAutofit/>
            </a:bodyPr>
            <a:lstStyle/>
            <a:p>
              <a:pPr marL="0" marR="0" lvl="0" indent="0" algn="l" rtl="0">
                <a:spcBef>
                  <a:spcPts val="0"/>
                </a:spcBef>
                <a:spcAft>
                  <a:spcPts val="0"/>
                </a:spcAft>
                <a:buNone/>
              </a:pPr>
              <a:endParaRPr sz="1400">
                <a:solidFill>
                  <a:srgbClr val="FFFFFF"/>
                </a:solidFill>
              </a:endParaRPr>
            </a:p>
          </p:txBody>
        </p:sp>
        <p:sp>
          <p:nvSpPr>
            <p:cNvPr id="166" name="Google Shape;166;p20"/>
            <p:cNvSpPr/>
            <p:nvPr/>
          </p:nvSpPr>
          <p:spPr>
            <a:xfrm rot="2656451">
              <a:off x="5381196" y="2428946"/>
              <a:ext cx="519129" cy="523371"/>
            </a:xfrm>
            <a:prstGeom prst="ellipse">
              <a:avLst/>
            </a:prstGeom>
            <a:solidFill>
              <a:srgbClr val="FFFFFF"/>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a:solidFill>
                    <a:srgbClr val="7F7F7F"/>
                  </a:solidFill>
                  <a:latin typeface="Roboto Black"/>
                  <a:ea typeface="Roboto Black"/>
                  <a:cs typeface="Roboto Black"/>
                  <a:sym typeface="Roboto Black"/>
                </a:rPr>
                <a:t>T</a:t>
              </a:r>
              <a:endParaRPr sz="1400">
                <a:solidFill>
                  <a:srgbClr val="7F7F7F"/>
                </a:solidFill>
              </a:endParaRPr>
            </a:p>
          </p:txBody>
        </p:sp>
      </p:grpSp>
      <p:sp>
        <p:nvSpPr>
          <p:cNvPr id="167" name="Google Shape;167;p20"/>
          <p:cNvSpPr txBox="1"/>
          <p:nvPr/>
        </p:nvSpPr>
        <p:spPr>
          <a:xfrm>
            <a:off x="229031" y="91388"/>
            <a:ext cx="3499800" cy="438600"/>
          </a:xfrm>
          <a:prstGeom prst="rect">
            <a:avLst/>
          </a:prstGeom>
          <a:noFill/>
          <a:ln>
            <a:noFill/>
          </a:ln>
        </p:spPr>
        <p:txBody>
          <a:bodyPr spcFirstLastPara="1" wrap="square" lIns="68575" tIns="34275" rIns="68575" bIns="34275" anchor="t" anchorCtr="0">
            <a:spAutoFit/>
          </a:bodyPr>
          <a:lstStyle/>
          <a:p>
            <a:pPr marL="0" marR="0" lvl="0" indent="0" algn="just" rtl="0">
              <a:lnSpc>
                <a:spcPct val="100000"/>
              </a:lnSpc>
              <a:spcBef>
                <a:spcPts val="0"/>
              </a:spcBef>
              <a:spcAft>
                <a:spcPts val="0"/>
              </a:spcAft>
              <a:buNone/>
            </a:pPr>
            <a:r>
              <a:rPr lang="en" sz="2400">
                <a:solidFill>
                  <a:srgbClr val="C4A159"/>
                </a:solidFill>
                <a:latin typeface="Merriweather"/>
                <a:ea typeface="Merriweather"/>
                <a:cs typeface="Merriweather"/>
                <a:sym typeface="Merriweather"/>
              </a:rPr>
              <a:t>SWOT Analysis </a:t>
            </a:r>
            <a:endParaRPr sz="2400">
              <a:solidFill>
                <a:srgbClr val="C4A159"/>
              </a:solidFill>
              <a:latin typeface="Times New Roman"/>
              <a:ea typeface="Times New Roman"/>
              <a:cs typeface="Times New Roman"/>
              <a:sym typeface="Times New Roman"/>
            </a:endParaRPr>
          </a:p>
        </p:txBody>
      </p:sp>
      <p:grpSp>
        <p:nvGrpSpPr>
          <p:cNvPr id="168" name="Google Shape;168;p20"/>
          <p:cNvGrpSpPr/>
          <p:nvPr/>
        </p:nvGrpSpPr>
        <p:grpSpPr>
          <a:xfrm rot="2708021">
            <a:off x="2841486" y="910846"/>
            <a:ext cx="1776917" cy="1593792"/>
            <a:chOff x="3664172" y="1643424"/>
            <a:chExt cx="2345248" cy="2093212"/>
          </a:xfrm>
        </p:grpSpPr>
        <p:sp>
          <p:nvSpPr>
            <p:cNvPr id="169" name="Google Shape;169;p20"/>
            <p:cNvSpPr/>
            <p:nvPr/>
          </p:nvSpPr>
          <p:spPr>
            <a:xfrm rot="2700000">
              <a:off x="4552259" y="2088078"/>
              <a:ext cx="1480682" cy="538391"/>
            </a:xfrm>
            <a:prstGeom prst="roundRect">
              <a:avLst>
                <a:gd name="adj" fmla="val 50000"/>
              </a:avLst>
            </a:prstGeom>
            <a:solidFill>
              <a:srgbClr val="4472C4">
                <a:alpha val="74900"/>
              </a:srgbClr>
            </a:solidFill>
            <a:ln>
              <a:noFill/>
            </a:ln>
          </p:spPr>
          <p:txBody>
            <a:bodyPr spcFirstLastPara="1" wrap="square" lIns="182875" tIns="0" rIns="0" bIns="0" anchor="ctr" anchorCtr="0">
              <a:noAutofit/>
            </a:bodyPr>
            <a:lstStyle/>
            <a:p>
              <a:pPr marL="0" marR="0" lvl="0" indent="0" algn="l" rtl="0">
                <a:spcBef>
                  <a:spcPts val="0"/>
                </a:spcBef>
                <a:spcAft>
                  <a:spcPts val="0"/>
                </a:spcAft>
                <a:buNone/>
              </a:pPr>
              <a:endParaRPr sz="1800">
                <a:solidFill>
                  <a:srgbClr val="FFFFFF"/>
                </a:solidFill>
              </a:endParaRPr>
            </a:p>
          </p:txBody>
        </p:sp>
        <p:sp>
          <p:nvSpPr>
            <p:cNvPr id="170" name="Google Shape;170;p20"/>
            <p:cNvSpPr/>
            <p:nvPr/>
          </p:nvSpPr>
          <p:spPr>
            <a:xfrm rot="8100000">
              <a:off x="4553460" y="2754041"/>
              <a:ext cx="1479409" cy="538391"/>
            </a:xfrm>
            <a:prstGeom prst="roundRect">
              <a:avLst>
                <a:gd name="adj" fmla="val 50000"/>
              </a:avLst>
            </a:prstGeom>
            <a:solidFill>
              <a:srgbClr val="4472C4">
                <a:alpha val="74900"/>
              </a:srgbClr>
            </a:solidFill>
            <a:ln>
              <a:noFill/>
            </a:ln>
          </p:spPr>
          <p:txBody>
            <a:bodyPr spcFirstLastPara="1" wrap="square" lIns="0" tIns="0" rIns="853425" bIns="0" anchor="ctr" anchorCtr="0">
              <a:noAutofit/>
            </a:bodyPr>
            <a:lstStyle/>
            <a:p>
              <a:pPr marL="0" marR="0" lvl="0" indent="0" algn="ctr" rtl="0">
                <a:spcBef>
                  <a:spcPts val="0"/>
                </a:spcBef>
                <a:spcAft>
                  <a:spcPts val="0"/>
                </a:spcAft>
                <a:buNone/>
              </a:pPr>
              <a:endParaRPr sz="1800">
                <a:solidFill>
                  <a:srgbClr val="FFFFFF"/>
                </a:solidFill>
              </a:endParaRPr>
            </a:p>
          </p:txBody>
        </p:sp>
        <p:sp>
          <p:nvSpPr>
            <p:cNvPr id="171" name="Google Shape;171;p20"/>
            <p:cNvSpPr/>
            <p:nvPr/>
          </p:nvSpPr>
          <p:spPr>
            <a:xfrm>
              <a:off x="3664172" y="2421249"/>
              <a:ext cx="2241300" cy="538500"/>
            </a:xfrm>
            <a:prstGeom prst="roundRect">
              <a:avLst>
                <a:gd name="adj" fmla="val 50000"/>
              </a:avLst>
            </a:prstGeom>
            <a:solidFill>
              <a:srgbClr val="4472C4">
                <a:alpha val="74900"/>
              </a:srgbClr>
            </a:solidFill>
            <a:ln>
              <a:noFill/>
            </a:ln>
          </p:spPr>
          <p:txBody>
            <a:bodyPr spcFirstLastPara="1" wrap="square" lIns="182875" tIns="0" rIns="0" bIns="0" anchor="ctr" anchorCtr="0">
              <a:noAutofit/>
            </a:bodyPr>
            <a:lstStyle/>
            <a:p>
              <a:pPr marL="0" marR="0" lvl="0" indent="0" algn="l" rtl="0">
                <a:spcBef>
                  <a:spcPts val="0"/>
                </a:spcBef>
                <a:spcAft>
                  <a:spcPts val="0"/>
                </a:spcAft>
                <a:buNone/>
              </a:pPr>
              <a:endParaRPr sz="1800">
                <a:solidFill>
                  <a:srgbClr val="FFFFFF"/>
                </a:solidFill>
              </a:endParaRPr>
            </a:p>
          </p:txBody>
        </p:sp>
        <p:sp>
          <p:nvSpPr>
            <p:cNvPr id="172" name="Google Shape;172;p20"/>
            <p:cNvSpPr/>
            <p:nvPr/>
          </p:nvSpPr>
          <p:spPr>
            <a:xfrm rot="-2743549">
              <a:off x="5381306" y="2428867"/>
              <a:ext cx="519129" cy="523371"/>
            </a:xfrm>
            <a:prstGeom prst="ellipse">
              <a:avLst/>
            </a:prstGeom>
            <a:solidFill>
              <a:srgbClr val="FFFFFF"/>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800">
                  <a:solidFill>
                    <a:srgbClr val="7F7F7F"/>
                  </a:solidFill>
                </a:rPr>
                <a:t>S</a:t>
              </a:r>
              <a:endParaRPr sz="1800">
                <a:solidFill>
                  <a:srgbClr val="7F7F7F"/>
                </a:solidFill>
              </a:endParaRPr>
            </a:p>
          </p:txBody>
        </p:sp>
      </p:grpSp>
      <p:pic>
        <p:nvPicPr>
          <p:cNvPr id="173" name="Google Shape;173;p20"/>
          <p:cNvPicPr preferRelativeResize="0"/>
          <p:nvPr/>
        </p:nvPicPr>
        <p:blipFill rotWithShape="1">
          <a:blip r:embed="rId4">
            <a:alphaModFix/>
          </a:blip>
          <a:srcRect l="9772" r="11288"/>
          <a:stretch/>
        </p:blipFill>
        <p:spPr>
          <a:xfrm>
            <a:off x="4068313" y="2225701"/>
            <a:ext cx="1011000" cy="960300"/>
          </a:xfrm>
          <a:prstGeom prst="ellipse">
            <a:avLst/>
          </a:prstGeom>
          <a:noFill/>
          <a:ln>
            <a:noFill/>
          </a:ln>
        </p:spPr>
      </p:pic>
      <p:pic>
        <p:nvPicPr>
          <p:cNvPr id="174" name="Google Shape;174;p20"/>
          <p:cNvPicPr preferRelativeResize="0"/>
          <p:nvPr/>
        </p:nvPicPr>
        <p:blipFill rotWithShape="1">
          <a:blip r:embed="rId5">
            <a:alphaModFix/>
          </a:blip>
          <a:srcRect l="32577" t="27694" r="32260" b="31775"/>
          <a:stretch/>
        </p:blipFill>
        <p:spPr>
          <a:xfrm>
            <a:off x="8580125" y="-43575"/>
            <a:ext cx="506750" cy="584100"/>
          </a:xfrm>
          <a:prstGeom prst="rect">
            <a:avLst/>
          </a:prstGeom>
          <a:noFill/>
          <a:ln>
            <a:noFill/>
          </a:ln>
        </p:spPr>
      </p:pic>
      <p:sp>
        <p:nvSpPr>
          <p:cNvPr id="175" name="Google Shape;175;p20"/>
          <p:cNvSpPr/>
          <p:nvPr/>
        </p:nvSpPr>
        <p:spPr>
          <a:xfrm>
            <a:off x="0" y="76194"/>
            <a:ext cx="148500" cy="516000"/>
          </a:xfrm>
          <a:prstGeom prst="flowChartDelay">
            <a:avLst/>
          </a:prstGeom>
          <a:solidFill>
            <a:srgbClr val="1C4587"/>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1"/>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182" name="Google Shape;182;p21"/>
          <p:cNvSpPr/>
          <p:nvPr/>
        </p:nvSpPr>
        <p:spPr>
          <a:xfrm>
            <a:off x="167900" y="154850"/>
            <a:ext cx="7589100" cy="369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 sz="2100">
                <a:solidFill>
                  <a:srgbClr val="C4A159"/>
                </a:solidFill>
                <a:latin typeface="Merriweather"/>
                <a:ea typeface="Merriweather"/>
                <a:cs typeface="Merriweather"/>
                <a:sym typeface="Merriweather"/>
              </a:rPr>
              <a:t>Competitive Advantage - </a:t>
            </a:r>
            <a:r>
              <a:rPr lang="en" sz="2200" i="0" u="none" strike="noStrike" cap="none">
                <a:solidFill>
                  <a:srgbClr val="C4A159"/>
                </a:solidFill>
                <a:latin typeface="Merriweather"/>
                <a:ea typeface="Merriweather"/>
                <a:cs typeface="Merriweather"/>
                <a:sym typeface="Merriweather"/>
              </a:rPr>
              <a:t>Porter’s Five Forces Analysis</a:t>
            </a:r>
            <a:endParaRPr sz="900">
              <a:solidFill>
                <a:srgbClr val="C4A159"/>
              </a:solidFill>
              <a:latin typeface="Merriweather"/>
              <a:ea typeface="Merriweather"/>
              <a:cs typeface="Merriweather"/>
              <a:sym typeface="Merriweather"/>
            </a:endParaRPr>
          </a:p>
        </p:txBody>
      </p:sp>
      <p:sp>
        <p:nvSpPr>
          <p:cNvPr id="183" name="Google Shape;183;p21"/>
          <p:cNvSpPr/>
          <p:nvPr/>
        </p:nvSpPr>
        <p:spPr>
          <a:xfrm rot="3177805">
            <a:off x="4445434" y="929048"/>
            <a:ext cx="1402556" cy="1814512"/>
          </a:xfrm>
          <a:custGeom>
            <a:avLst/>
            <a:gdLst/>
            <a:ahLst/>
            <a:cxnLst/>
            <a:rect l="l" t="t" r="r" b="b"/>
            <a:pathLst>
              <a:path w="297" h="384" extrusionOk="0">
                <a:moveTo>
                  <a:pt x="149" y="0"/>
                </a:moveTo>
                <a:cubicBezTo>
                  <a:pt x="67" y="0"/>
                  <a:pt x="0" y="67"/>
                  <a:pt x="0" y="149"/>
                </a:cubicBezTo>
                <a:cubicBezTo>
                  <a:pt x="0" y="231"/>
                  <a:pt x="149" y="384"/>
                  <a:pt x="149" y="384"/>
                </a:cubicBezTo>
                <a:cubicBezTo>
                  <a:pt x="149" y="384"/>
                  <a:pt x="297" y="231"/>
                  <a:pt x="297" y="149"/>
                </a:cubicBezTo>
                <a:cubicBezTo>
                  <a:pt x="297" y="67"/>
                  <a:pt x="231" y="0"/>
                  <a:pt x="149" y="0"/>
                </a:cubicBezTo>
                <a:close/>
                <a:moveTo>
                  <a:pt x="149" y="267"/>
                </a:moveTo>
                <a:cubicBezTo>
                  <a:pt x="80" y="267"/>
                  <a:pt x="24" y="211"/>
                  <a:pt x="24" y="142"/>
                </a:cubicBezTo>
                <a:cubicBezTo>
                  <a:pt x="24" y="73"/>
                  <a:pt x="80" y="17"/>
                  <a:pt x="149" y="17"/>
                </a:cubicBezTo>
                <a:cubicBezTo>
                  <a:pt x="218" y="17"/>
                  <a:pt x="274" y="73"/>
                  <a:pt x="274" y="142"/>
                </a:cubicBezTo>
                <a:cubicBezTo>
                  <a:pt x="274" y="211"/>
                  <a:pt x="218" y="267"/>
                  <a:pt x="149" y="26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84" name="Google Shape;184;p21"/>
          <p:cNvGrpSpPr/>
          <p:nvPr/>
        </p:nvGrpSpPr>
        <p:grpSpPr>
          <a:xfrm rot="3177990">
            <a:off x="4715732" y="1082123"/>
            <a:ext cx="1214387" cy="1215650"/>
            <a:chOff x="6964888" y="2705544"/>
            <a:chExt cx="1620300" cy="1620600"/>
          </a:xfrm>
        </p:grpSpPr>
        <p:sp>
          <p:nvSpPr>
            <p:cNvPr id="185" name="Google Shape;185;p21"/>
            <p:cNvSpPr/>
            <p:nvPr/>
          </p:nvSpPr>
          <p:spPr>
            <a:xfrm rot="10800000" flipH="1">
              <a:off x="6964888" y="2705544"/>
              <a:ext cx="1620300" cy="1620600"/>
            </a:xfrm>
            <a:prstGeom prst="ellipse">
              <a:avLst/>
            </a:prstGeom>
            <a:gradFill>
              <a:gsLst>
                <a:gs pos="0">
                  <a:srgbClr val="D8D8D8"/>
                </a:gs>
                <a:gs pos="100000">
                  <a:schemeClr val="lt1"/>
                </a:gs>
              </a:gsLst>
              <a:lin ang="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86" name="Google Shape;186;p21"/>
            <p:cNvSpPr/>
            <p:nvPr/>
          </p:nvSpPr>
          <p:spPr>
            <a:xfrm rot="10800000" flipH="1">
              <a:off x="7084036" y="2830949"/>
              <a:ext cx="1369500" cy="1369800"/>
            </a:xfrm>
            <a:prstGeom prst="ellipse">
              <a:avLst/>
            </a:prstGeom>
            <a:gradFill>
              <a:gsLst>
                <a:gs pos="0">
                  <a:srgbClr val="D8D8D8"/>
                </a:gs>
                <a:gs pos="100000">
                  <a:schemeClr val="lt1"/>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87" name="Google Shape;187;p21"/>
          <p:cNvSpPr/>
          <p:nvPr/>
        </p:nvSpPr>
        <p:spPr>
          <a:xfrm rot="3961635">
            <a:off x="4264378" y="2412703"/>
            <a:ext cx="1847850" cy="1569244"/>
          </a:xfrm>
          <a:custGeom>
            <a:avLst/>
            <a:gdLst/>
            <a:ahLst/>
            <a:cxnLst/>
            <a:rect l="l" t="t" r="r" b="b"/>
            <a:pathLst>
              <a:path w="391" h="332" extrusionOk="0">
                <a:moveTo>
                  <a:pt x="365" y="120"/>
                </a:moveTo>
                <a:cubicBezTo>
                  <a:pt x="340" y="42"/>
                  <a:pt x="256" y="0"/>
                  <a:pt x="178" y="25"/>
                </a:cubicBezTo>
                <a:cubicBezTo>
                  <a:pt x="101" y="50"/>
                  <a:pt x="0" y="239"/>
                  <a:pt x="0" y="239"/>
                </a:cubicBezTo>
                <a:cubicBezTo>
                  <a:pt x="0" y="239"/>
                  <a:pt x="192" y="332"/>
                  <a:pt x="270" y="307"/>
                </a:cubicBezTo>
                <a:cubicBezTo>
                  <a:pt x="348" y="282"/>
                  <a:pt x="391" y="198"/>
                  <a:pt x="365" y="120"/>
                </a:cubicBezTo>
                <a:close/>
                <a:moveTo>
                  <a:pt x="112" y="203"/>
                </a:moveTo>
                <a:cubicBezTo>
                  <a:pt x="90" y="137"/>
                  <a:pt x="126" y="66"/>
                  <a:pt x="192" y="45"/>
                </a:cubicBezTo>
                <a:cubicBezTo>
                  <a:pt x="258" y="24"/>
                  <a:pt x="328" y="60"/>
                  <a:pt x="350" y="125"/>
                </a:cubicBezTo>
                <a:cubicBezTo>
                  <a:pt x="371" y="191"/>
                  <a:pt x="335" y="262"/>
                  <a:pt x="269" y="283"/>
                </a:cubicBezTo>
                <a:cubicBezTo>
                  <a:pt x="203" y="304"/>
                  <a:pt x="133" y="268"/>
                  <a:pt x="112" y="203"/>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88" name="Google Shape;188;p21"/>
          <p:cNvGrpSpPr/>
          <p:nvPr/>
        </p:nvGrpSpPr>
        <p:grpSpPr>
          <a:xfrm rot="3961971">
            <a:off x="4643184" y="2725212"/>
            <a:ext cx="1214313" cy="1214515"/>
            <a:chOff x="6964780" y="2706724"/>
            <a:chExt cx="1619400" cy="1619100"/>
          </a:xfrm>
        </p:grpSpPr>
        <p:sp>
          <p:nvSpPr>
            <p:cNvPr id="189" name="Google Shape;189;p21"/>
            <p:cNvSpPr/>
            <p:nvPr/>
          </p:nvSpPr>
          <p:spPr>
            <a:xfrm rot="10800000" flipH="1">
              <a:off x="6964780" y="2706724"/>
              <a:ext cx="1619400" cy="1619100"/>
            </a:xfrm>
            <a:prstGeom prst="ellipse">
              <a:avLst/>
            </a:prstGeom>
            <a:gradFill>
              <a:gsLst>
                <a:gs pos="0">
                  <a:srgbClr val="D8D8D8"/>
                </a:gs>
                <a:gs pos="100000">
                  <a:schemeClr val="lt1"/>
                </a:gs>
              </a:gsLst>
              <a:lin ang="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0" name="Google Shape;190;p21"/>
            <p:cNvSpPr/>
            <p:nvPr/>
          </p:nvSpPr>
          <p:spPr>
            <a:xfrm rot="10800000" flipH="1">
              <a:off x="7083861" y="2832128"/>
              <a:ext cx="1368600" cy="1368300"/>
            </a:xfrm>
            <a:prstGeom prst="ellipse">
              <a:avLst/>
            </a:prstGeom>
            <a:gradFill>
              <a:gsLst>
                <a:gs pos="0">
                  <a:srgbClr val="D8D8D8"/>
                </a:gs>
                <a:gs pos="100000">
                  <a:schemeClr val="lt1"/>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1" name="Google Shape;191;p21"/>
          <p:cNvSpPr/>
          <p:nvPr/>
        </p:nvSpPr>
        <p:spPr>
          <a:xfrm rot="1189801">
            <a:off x="2664639" y="945709"/>
            <a:ext cx="1844278" cy="1572815"/>
          </a:xfrm>
          <a:custGeom>
            <a:avLst/>
            <a:gdLst/>
            <a:ahLst/>
            <a:cxnLst/>
            <a:rect l="l" t="t" r="r" b="b"/>
            <a:pathLst>
              <a:path w="390" h="333" extrusionOk="0">
                <a:moveTo>
                  <a:pt x="25" y="121"/>
                </a:moveTo>
                <a:cubicBezTo>
                  <a:pt x="0" y="199"/>
                  <a:pt x="43" y="282"/>
                  <a:pt x="121" y="308"/>
                </a:cubicBezTo>
                <a:cubicBezTo>
                  <a:pt x="199" y="333"/>
                  <a:pt x="390" y="239"/>
                  <a:pt x="390" y="239"/>
                </a:cubicBezTo>
                <a:cubicBezTo>
                  <a:pt x="390" y="239"/>
                  <a:pt x="290" y="51"/>
                  <a:pt x="212" y="25"/>
                </a:cubicBezTo>
                <a:cubicBezTo>
                  <a:pt x="134" y="0"/>
                  <a:pt x="51" y="43"/>
                  <a:pt x="25" y="121"/>
                </a:cubicBezTo>
                <a:close/>
                <a:moveTo>
                  <a:pt x="279" y="203"/>
                </a:moveTo>
                <a:cubicBezTo>
                  <a:pt x="258" y="269"/>
                  <a:pt x="187" y="305"/>
                  <a:pt x="122" y="283"/>
                </a:cubicBezTo>
                <a:cubicBezTo>
                  <a:pt x="56" y="262"/>
                  <a:pt x="20" y="192"/>
                  <a:pt x="41" y="126"/>
                </a:cubicBezTo>
                <a:cubicBezTo>
                  <a:pt x="63" y="60"/>
                  <a:pt x="133" y="24"/>
                  <a:pt x="199" y="46"/>
                </a:cubicBezTo>
                <a:cubicBezTo>
                  <a:pt x="265" y="67"/>
                  <a:pt x="301" y="137"/>
                  <a:pt x="279" y="20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192" name="Google Shape;192;p21"/>
          <p:cNvGrpSpPr/>
          <p:nvPr/>
        </p:nvGrpSpPr>
        <p:grpSpPr>
          <a:xfrm rot="1190020">
            <a:off x="2843067" y="1060493"/>
            <a:ext cx="1214478" cy="1214496"/>
            <a:chOff x="6964812" y="2706920"/>
            <a:chExt cx="1619100" cy="1619400"/>
          </a:xfrm>
        </p:grpSpPr>
        <p:sp>
          <p:nvSpPr>
            <p:cNvPr id="193" name="Google Shape;193;p21"/>
            <p:cNvSpPr/>
            <p:nvPr/>
          </p:nvSpPr>
          <p:spPr>
            <a:xfrm rot="10800000" flipH="1">
              <a:off x="6964812" y="2706920"/>
              <a:ext cx="1619100" cy="1619400"/>
            </a:xfrm>
            <a:prstGeom prst="ellipse">
              <a:avLst/>
            </a:prstGeom>
            <a:gradFill>
              <a:gsLst>
                <a:gs pos="0">
                  <a:srgbClr val="D8D8D8"/>
                </a:gs>
                <a:gs pos="100000">
                  <a:schemeClr val="lt1"/>
                </a:gs>
              </a:gsLst>
              <a:lin ang="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4" name="Google Shape;194;p21"/>
            <p:cNvSpPr/>
            <p:nvPr/>
          </p:nvSpPr>
          <p:spPr>
            <a:xfrm rot="10800000" flipH="1">
              <a:off x="7083867" y="2832290"/>
              <a:ext cx="1368300" cy="1368600"/>
            </a:xfrm>
            <a:prstGeom prst="ellipse">
              <a:avLst/>
            </a:prstGeom>
            <a:gradFill>
              <a:gsLst>
                <a:gs pos="0">
                  <a:srgbClr val="D8D8D8"/>
                </a:gs>
                <a:gs pos="100000">
                  <a:schemeClr val="lt1"/>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195" name="Google Shape;195;p21"/>
          <p:cNvSpPr/>
          <p:nvPr/>
        </p:nvSpPr>
        <p:spPr>
          <a:xfrm rot="191001">
            <a:off x="2698090" y="2415940"/>
            <a:ext cx="1589485" cy="1693069"/>
          </a:xfrm>
          <a:custGeom>
            <a:avLst/>
            <a:gdLst/>
            <a:ahLst/>
            <a:cxnLst/>
            <a:rect l="l" t="t" r="r" b="b"/>
            <a:pathLst>
              <a:path w="336" h="358" extrusionOk="0">
                <a:moveTo>
                  <a:pt x="81" y="310"/>
                </a:moveTo>
                <a:cubicBezTo>
                  <a:pt x="147" y="358"/>
                  <a:pt x="240" y="343"/>
                  <a:pt x="288" y="277"/>
                </a:cubicBezTo>
                <a:cubicBezTo>
                  <a:pt x="336" y="211"/>
                  <a:pt x="306" y="0"/>
                  <a:pt x="306" y="0"/>
                </a:cubicBezTo>
                <a:cubicBezTo>
                  <a:pt x="306" y="0"/>
                  <a:pt x="96" y="36"/>
                  <a:pt x="48" y="103"/>
                </a:cubicBezTo>
                <a:cubicBezTo>
                  <a:pt x="0" y="169"/>
                  <a:pt x="15" y="262"/>
                  <a:pt x="81" y="310"/>
                </a:cubicBezTo>
                <a:close/>
                <a:moveTo>
                  <a:pt x="238" y="94"/>
                </a:moveTo>
                <a:cubicBezTo>
                  <a:pt x="294" y="135"/>
                  <a:pt x="306" y="213"/>
                  <a:pt x="265" y="269"/>
                </a:cubicBezTo>
                <a:cubicBezTo>
                  <a:pt x="225" y="325"/>
                  <a:pt x="147" y="337"/>
                  <a:pt x="91" y="296"/>
                </a:cubicBezTo>
                <a:cubicBezTo>
                  <a:pt x="35" y="256"/>
                  <a:pt x="22" y="178"/>
                  <a:pt x="63" y="122"/>
                </a:cubicBezTo>
                <a:cubicBezTo>
                  <a:pt x="104" y="66"/>
                  <a:pt x="182" y="53"/>
                  <a:pt x="238" y="9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6" name="Google Shape;196;p21"/>
          <p:cNvSpPr/>
          <p:nvPr/>
        </p:nvSpPr>
        <p:spPr>
          <a:xfrm rot="-10608975" flipH="1">
            <a:off x="2881213" y="2723266"/>
            <a:ext cx="1215376" cy="1215376"/>
          </a:xfrm>
          <a:prstGeom prst="ellipse">
            <a:avLst/>
          </a:prstGeom>
          <a:gradFill>
            <a:gsLst>
              <a:gs pos="0">
                <a:srgbClr val="D8D8D8"/>
              </a:gs>
              <a:gs pos="100000">
                <a:schemeClr val="lt1"/>
              </a:gs>
            </a:gsLst>
            <a:lin ang="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97" name="Google Shape;197;p21"/>
          <p:cNvSpPr/>
          <p:nvPr/>
        </p:nvSpPr>
        <p:spPr>
          <a:xfrm rot="-10608987" flipH="1">
            <a:off x="2971680" y="2816773"/>
            <a:ext cx="1026384" cy="1027582"/>
          </a:xfrm>
          <a:prstGeom prst="ellipse">
            <a:avLst/>
          </a:prstGeom>
          <a:gradFill>
            <a:gsLst>
              <a:gs pos="0">
                <a:srgbClr val="D8D8D8"/>
              </a:gs>
              <a:gs pos="100000">
                <a:schemeClr val="lt1"/>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cxnSp>
        <p:nvCxnSpPr>
          <p:cNvPr id="198" name="Google Shape;198;p21"/>
          <p:cNvCxnSpPr/>
          <p:nvPr/>
        </p:nvCxnSpPr>
        <p:spPr>
          <a:xfrm>
            <a:off x="5904412" y="3106218"/>
            <a:ext cx="3137700" cy="0"/>
          </a:xfrm>
          <a:prstGeom prst="straightConnector1">
            <a:avLst/>
          </a:prstGeom>
          <a:noFill/>
          <a:ln w="9525" cap="flat" cmpd="sng">
            <a:solidFill>
              <a:schemeClr val="lt2"/>
            </a:solidFill>
            <a:prstDash val="dash"/>
            <a:miter lim="800000"/>
            <a:headEnd type="none" w="sm" len="sm"/>
            <a:tailEnd type="oval" w="med" len="med"/>
          </a:ln>
        </p:spPr>
      </p:cxnSp>
      <p:cxnSp>
        <p:nvCxnSpPr>
          <p:cNvPr id="199" name="Google Shape;199;p21"/>
          <p:cNvCxnSpPr>
            <a:stCxn id="191" idx="0"/>
          </p:cNvCxnSpPr>
          <p:nvPr/>
        </p:nvCxnSpPr>
        <p:spPr>
          <a:xfrm rot="10800000">
            <a:off x="194134" y="1246142"/>
            <a:ext cx="2709300" cy="11100"/>
          </a:xfrm>
          <a:prstGeom prst="straightConnector1">
            <a:avLst/>
          </a:prstGeom>
          <a:noFill/>
          <a:ln w="9525" cap="flat" cmpd="sng">
            <a:solidFill>
              <a:schemeClr val="accent3"/>
            </a:solidFill>
            <a:prstDash val="dash"/>
            <a:miter lim="800000"/>
            <a:headEnd type="none" w="sm" len="sm"/>
            <a:tailEnd type="oval" w="med" len="med"/>
          </a:ln>
        </p:spPr>
      </p:cxnSp>
      <p:cxnSp>
        <p:nvCxnSpPr>
          <p:cNvPr id="200" name="Google Shape;200;p21"/>
          <p:cNvCxnSpPr/>
          <p:nvPr/>
        </p:nvCxnSpPr>
        <p:spPr>
          <a:xfrm rot="10800000" flipH="1">
            <a:off x="5759735" y="1156411"/>
            <a:ext cx="3130800" cy="14100"/>
          </a:xfrm>
          <a:prstGeom prst="straightConnector1">
            <a:avLst/>
          </a:prstGeom>
          <a:noFill/>
          <a:ln w="9525" cap="flat" cmpd="sng">
            <a:solidFill>
              <a:schemeClr val="dk2"/>
            </a:solidFill>
            <a:prstDash val="dash"/>
            <a:miter lim="800000"/>
            <a:headEnd type="none" w="sm" len="sm"/>
            <a:tailEnd type="oval" w="med" len="med"/>
          </a:ln>
        </p:spPr>
      </p:cxnSp>
      <p:cxnSp>
        <p:nvCxnSpPr>
          <p:cNvPr id="201" name="Google Shape;201;p21"/>
          <p:cNvCxnSpPr/>
          <p:nvPr/>
        </p:nvCxnSpPr>
        <p:spPr>
          <a:xfrm flipH="1">
            <a:off x="96955" y="3386642"/>
            <a:ext cx="2755500" cy="7800"/>
          </a:xfrm>
          <a:prstGeom prst="straightConnector1">
            <a:avLst/>
          </a:prstGeom>
          <a:noFill/>
          <a:ln w="9525" cap="flat" cmpd="sng">
            <a:solidFill>
              <a:schemeClr val="accent2"/>
            </a:solidFill>
            <a:prstDash val="dash"/>
            <a:miter lim="800000"/>
            <a:headEnd type="none" w="sm" len="sm"/>
            <a:tailEnd type="oval" w="med" len="med"/>
          </a:ln>
        </p:spPr>
      </p:cxnSp>
      <p:sp>
        <p:nvSpPr>
          <p:cNvPr id="202" name="Google Shape;202;p21"/>
          <p:cNvSpPr txBox="1"/>
          <p:nvPr/>
        </p:nvSpPr>
        <p:spPr>
          <a:xfrm>
            <a:off x="194011" y="810056"/>
            <a:ext cx="26529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7F7F7F"/>
                </a:solidFill>
                <a:latin typeface="Calibri"/>
                <a:ea typeface="Calibri"/>
                <a:cs typeface="Calibri"/>
                <a:sym typeface="Calibri"/>
              </a:rPr>
              <a:t>Threat of New Entry </a:t>
            </a:r>
            <a:endParaRPr sz="1100"/>
          </a:p>
        </p:txBody>
      </p:sp>
      <p:sp>
        <p:nvSpPr>
          <p:cNvPr id="203" name="Google Shape;203;p21"/>
          <p:cNvSpPr txBox="1"/>
          <p:nvPr/>
        </p:nvSpPr>
        <p:spPr>
          <a:xfrm>
            <a:off x="5637935" y="820342"/>
            <a:ext cx="29967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7F7F7F"/>
                </a:solidFill>
                <a:latin typeface="Calibri"/>
                <a:ea typeface="Calibri"/>
                <a:cs typeface="Calibri"/>
                <a:sym typeface="Calibri"/>
              </a:rPr>
              <a:t>Bargaining Power of Suppliers</a:t>
            </a:r>
            <a:endParaRPr sz="1800" b="1">
              <a:solidFill>
                <a:srgbClr val="7F7F7F"/>
              </a:solidFill>
              <a:latin typeface="Calibri"/>
              <a:ea typeface="Calibri"/>
              <a:cs typeface="Calibri"/>
              <a:sym typeface="Calibri"/>
            </a:endParaRPr>
          </a:p>
        </p:txBody>
      </p:sp>
      <p:sp>
        <p:nvSpPr>
          <p:cNvPr id="204" name="Google Shape;204;p21"/>
          <p:cNvSpPr txBox="1"/>
          <p:nvPr/>
        </p:nvSpPr>
        <p:spPr>
          <a:xfrm>
            <a:off x="6041768" y="3027081"/>
            <a:ext cx="28629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7F7F7F"/>
                </a:solidFill>
                <a:latin typeface="Calibri"/>
                <a:ea typeface="Calibri"/>
                <a:cs typeface="Calibri"/>
                <a:sym typeface="Calibri"/>
              </a:rPr>
              <a:t>Bargaining Power of Buyers</a:t>
            </a:r>
            <a:endParaRPr sz="1800" b="1">
              <a:solidFill>
                <a:srgbClr val="7F7F7F"/>
              </a:solidFill>
              <a:latin typeface="Calibri"/>
              <a:ea typeface="Calibri"/>
              <a:cs typeface="Calibri"/>
              <a:sym typeface="Calibri"/>
            </a:endParaRPr>
          </a:p>
        </p:txBody>
      </p:sp>
      <p:sp>
        <p:nvSpPr>
          <p:cNvPr id="205" name="Google Shape;205;p21"/>
          <p:cNvSpPr txBox="1"/>
          <p:nvPr/>
        </p:nvSpPr>
        <p:spPr>
          <a:xfrm>
            <a:off x="58208" y="2961478"/>
            <a:ext cx="23283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800" b="1">
                <a:solidFill>
                  <a:srgbClr val="7F7F7F"/>
                </a:solidFill>
                <a:latin typeface="Calibri"/>
                <a:ea typeface="Calibri"/>
                <a:cs typeface="Calibri"/>
                <a:sym typeface="Calibri"/>
              </a:rPr>
              <a:t>Threat of Substitution</a:t>
            </a:r>
            <a:endParaRPr sz="1800" b="1">
              <a:solidFill>
                <a:srgbClr val="7F7F7F"/>
              </a:solidFill>
              <a:latin typeface="Calibri"/>
              <a:ea typeface="Calibri"/>
              <a:cs typeface="Calibri"/>
              <a:sym typeface="Calibri"/>
            </a:endParaRPr>
          </a:p>
        </p:txBody>
      </p:sp>
      <p:grpSp>
        <p:nvGrpSpPr>
          <p:cNvPr id="206" name="Google Shape;206;p21"/>
          <p:cNvGrpSpPr/>
          <p:nvPr/>
        </p:nvGrpSpPr>
        <p:grpSpPr>
          <a:xfrm>
            <a:off x="3766060" y="1839293"/>
            <a:ext cx="1214514" cy="1215549"/>
            <a:chOff x="6964942" y="2705795"/>
            <a:chExt cx="1620000" cy="1620300"/>
          </a:xfrm>
        </p:grpSpPr>
        <p:sp>
          <p:nvSpPr>
            <p:cNvPr id="207" name="Google Shape;207;p21"/>
            <p:cNvSpPr/>
            <p:nvPr/>
          </p:nvSpPr>
          <p:spPr>
            <a:xfrm rot="10800000" flipH="1">
              <a:off x="6964942" y="2705795"/>
              <a:ext cx="1620000" cy="1620300"/>
            </a:xfrm>
            <a:prstGeom prst="ellipse">
              <a:avLst/>
            </a:prstGeom>
            <a:gradFill>
              <a:gsLst>
                <a:gs pos="0">
                  <a:srgbClr val="D8D8D8"/>
                </a:gs>
                <a:gs pos="100000">
                  <a:schemeClr val="lt1"/>
                </a:gs>
              </a:gsLst>
              <a:lin ang="0"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
          <p:nvSpPr>
            <p:cNvPr id="208" name="Google Shape;208;p21"/>
            <p:cNvSpPr/>
            <p:nvPr/>
          </p:nvSpPr>
          <p:spPr>
            <a:xfrm rot="10800000" flipH="1">
              <a:off x="7084056" y="2830915"/>
              <a:ext cx="1368900" cy="1369800"/>
            </a:xfrm>
            <a:prstGeom prst="ellipse">
              <a:avLst/>
            </a:prstGeom>
            <a:gradFill>
              <a:gsLst>
                <a:gs pos="0">
                  <a:srgbClr val="D8D8D8"/>
                </a:gs>
                <a:gs pos="100000">
                  <a:schemeClr val="lt1"/>
                </a:gs>
              </a:gsLst>
              <a:lin ang="5400012" scaled="0"/>
            </a:gra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grpSp>
      <p:sp>
        <p:nvSpPr>
          <p:cNvPr id="209" name="Google Shape;209;p21"/>
          <p:cNvSpPr txBox="1"/>
          <p:nvPr/>
        </p:nvSpPr>
        <p:spPr>
          <a:xfrm>
            <a:off x="3732528" y="2128943"/>
            <a:ext cx="13092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rgbClr val="7F7F7F"/>
                </a:solidFill>
                <a:latin typeface="Calibri"/>
                <a:ea typeface="Calibri"/>
                <a:cs typeface="Calibri"/>
                <a:sym typeface="Calibri"/>
              </a:rPr>
              <a:t>Competitive</a:t>
            </a:r>
            <a:endParaRPr sz="1100"/>
          </a:p>
          <a:p>
            <a:pPr marL="0" marR="0" lvl="0" indent="0" algn="ctr" rtl="0">
              <a:spcBef>
                <a:spcPts val="0"/>
              </a:spcBef>
              <a:spcAft>
                <a:spcPts val="0"/>
              </a:spcAft>
              <a:buNone/>
            </a:pPr>
            <a:r>
              <a:rPr lang="en" sz="1800" b="1">
                <a:solidFill>
                  <a:srgbClr val="7F7F7F"/>
                </a:solidFill>
                <a:latin typeface="Calibri"/>
                <a:ea typeface="Calibri"/>
                <a:cs typeface="Calibri"/>
                <a:sym typeface="Calibri"/>
              </a:rPr>
              <a:t>Rivalry</a:t>
            </a:r>
            <a:endParaRPr sz="1800" b="1">
              <a:solidFill>
                <a:srgbClr val="7F7F7F"/>
              </a:solidFill>
              <a:latin typeface="Calibri"/>
              <a:ea typeface="Calibri"/>
              <a:cs typeface="Calibri"/>
              <a:sym typeface="Calibri"/>
            </a:endParaRPr>
          </a:p>
        </p:txBody>
      </p:sp>
      <p:pic>
        <p:nvPicPr>
          <p:cNvPr id="210" name="Google Shape;210;p21"/>
          <p:cNvPicPr preferRelativeResize="0"/>
          <p:nvPr/>
        </p:nvPicPr>
        <p:blipFill rotWithShape="1">
          <a:blip r:embed="rId4">
            <a:alphaModFix/>
          </a:blip>
          <a:srcRect/>
          <a:stretch/>
        </p:blipFill>
        <p:spPr>
          <a:xfrm>
            <a:off x="2261294" y="812331"/>
            <a:ext cx="367030" cy="367030"/>
          </a:xfrm>
          <a:prstGeom prst="rect">
            <a:avLst/>
          </a:prstGeom>
          <a:noFill/>
          <a:ln>
            <a:noFill/>
          </a:ln>
        </p:spPr>
      </p:pic>
      <p:pic>
        <p:nvPicPr>
          <p:cNvPr id="211" name="Google Shape;211;p21"/>
          <p:cNvPicPr preferRelativeResize="0"/>
          <p:nvPr/>
        </p:nvPicPr>
        <p:blipFill rotWithShape="1">
          <a:blip r:embed="rId5">
            <a:alphaModFix/>
          </a:blip>
          <a:srcRect/>
          <a:stretch/>
        </p:blipFill>
        <p:spPr>
          <a:xfrm>
            <a:off x="8546296" y="769266"/>
            <a:ext cx="344378" cy="344378"/>
          </a:xfrm>
          <a:prstGeom prst="rect">
            <a:avLst/>
          </a:prstGeom>
          <a:noFill/>
          <a:ln>
            <a:noFill/>
          </a:ln>
        </p:spPr>
      </p:pic>
      <p:pic>
        <p:nvPicPr>
          <p:cNvPr id="212" name="Google Shape;212;p21"/>
          <p:cNvPicPr preferRelativeResize="0"/>
          <p:nvPr/>
        </p:nvPicPr>
        <p:blipFill rotWithShape="1">
          <a:blip r:embed="rId6">
            <a:alphaModFix/>
          </a:blip>
          <a:srcRect/>
          <a:stretch/>
        </p:blipFill>
        <p:spPr>
          <a:xfrm rot="-5400000">
            <a:off x="2221517" y="2929745"/>
            <a:ext cx="398644" cy="398644"/>
          </a:xfrm>
          <a:prstGeom prst="rect">
            <a:avLst/>
          </a:prstGeom>
          <a:noFill/>
          <a:ln>
            <a:noFill/>
          </a:ln>
        </p:spPr>
      </p:pic>
      <p:pic>
        <p:nvPicPr>
          <p:cNvPr id="213" name="Google Shape;213;p21"/>
          <p:cNvPicPr preferRelativeResize="0"/>
          <p:nvPr/>
        </p:nvPicPr>
        <p:blipFill rotWithShape="1">
          <a:blip r:embed="rId7">
            <a:alphaModFix/>
          </a:blip>
          <a:srcRect/>
          <a:stretch/>
        </p:blipFill>
        <p:spPr>
          <a:xfrm>
            <a:off x="8742704" y="2938884"/>
            <a:ext cx="381293" cy="381292"/>
          </a:xfrm>
          <a:prstGeom prst="rect">
            <a:avLst/>
          </a:prstGeom>
          <a:noFill/>
          <a:ln>
            <a:noFill/>
          </a:ln>
        </p:spPr>
      </p:pic>
      <p:sp>
        <p:nvSpPr>
          <p:cNvPr id="214" name="Google Shape;214;p21"/>
          <p:cNvSpPr txBox="1"/>
          <p:nvPr/>
        </p:nvSpPr>
        <p:spPr>
          <a:xfrm>
            <a:off x="3313112" y="4063650"/>
            <a:ext cx="21204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800" b="1">
                <a:solidFill>
                  <a:schemeClr val="dk1"/>
                </a:solidFill>
                <a:latin typeface="Calibri"/>
                <a:ea typeface="Calibri"/>
                <a:cs typeface="Calibri"/>
                <a:sym typeface="Calibri"/>
              </a:rPr>
              <a:t>Relatively Low</a:t>
            </a:r>
            <a:endParaRPr sz="1800" b="1">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 sz="1800" b="1">
                <a:solidFill>
                  <a:schemeClr val="dk1"/>
                </a:solidFill>
                <a:latin typeface="Calibri"/>
                <a:ea typeface="Calibri"/>
                <a:cs typeface="Calibri"/>
                <a:sym typeface="Calibri"/>
              </a:rPr>
              <a:t>High Differentiation</a:t>
            </a:r>
            <a:endParaRPr sz="1100"/>
          </a:p>
        </p:txBody>
      </p:sp>
      <p:sp>
        <p:nvSpPr>
          <p:cNvPr id="215" name="Google Shape;215;p21"/>
          <p:cNvSpPr txBox="1"/>
          <p:nvPr/>
        </p:nvSpPr>
        <p:spPr>
          <a:xfrm>
            <a:off x="-131650" y="1347000"/>
            <a:ext cx="2862900" cy="684900"/>
          </a:xfrm>
          <a:prstGeom prst="rect">
            <a:avLst/>
          </a:prstGeom>
          <a:noFill/>
          <a:ln>
            <a:noFill/>
          </a:ln>
        </p:spPr>
        <p:txBody>
          <a:bodyPr spcFirstLastPara="1" wrap="square" lIns="68575" tIns="34275" rIns="68575" bIns="34275" anchor="t" anchorCtr="0">
            <a:spAutoFit/>
          </a:bodyPr>
          <a:lstStyle/>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High cost of establishing a company</a:t>
            </a:r>
            <a:endParaRPr sz="1000">
              <a:solidFill>
                <a:schemeClr val="dk1"/>
              </a:solidFill>
              <a:latin typeface="Merriweather"/>
              <a:ea typeface="Merriweather"/>
              <a:cs typeface="Merriweather"/>
              <a:sym typeface="Merriweather"/>
            </a:endParaRPr>
          </a:p>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High capital requirements on R&amp;D</a:t>
            </a:r>
            <a:endParaRPr sz="1000">
              <a:solidFill>
                <a:schemeClr val="dk1"/>
              </a:solidFill>
              <a:latin typeface="Merriweather"/>
              <a:ea typeface="Merriweather"/>
              <a:cs typeface="Merriweather"/>
              <a:sym typeface="Merriweather"/>
            </a:endParaRPr>
          </a:p>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Establishing brand name recognition</a:t>
            </a:r>
            <a:endParaRPr sz="1000">
              <a:solidFill>
                <a:schemeClr val="dk1"/>
              </a:solidFill>
              <a:latin typeface="Merriweather"/>
              <a:ea typeface="Merriweather"/>
              <a:cs typeface="Merriweather"/>
              <a:sym typeface="Merriweather"/>
            </a:endParaRPr>
          </a:p>
        </p:txBody>
      </p:sp>
      <p:pic>
        <p:nvPicPr>
          <p:cNvPr id="216" name="Google Shape;216;p21"/>
          <p:cNvPicPr preferRelativeResize="0"/>
          <p:nvPr/>
        </p:nvPicPr>
        <p:blipFill rotWithShape="1">
          <a:blip r:embed="rId8">
            <a:alphaModFix/>
          </a:blip>
          <a:srcRect/>
          <a:stretch/>
        </p:blipFill>
        <p:spPr>
          <a:xfrm>
            <a:off x="3172667" y="3041966"/>
            <a:ext cx="606704" cy="606704"/>
          </a:xfrm>
          <a:prstGeom prst="rect">
            <a:avLst/>
          </a:prstGeom>
          <a:noFill/>
          <a:ln>
            <a:noFill/>
          </a:ln>
        </p:spPr>
      </p:pic>
      <p:pic>
        <p:nvPicPr>
          <p:cNvPr id="217" name="Google Shape;217;p21"/>
          <p:cNvPicPr preferRelativeResize="0"/>
          <p:nvPr/>
        </p:nvPicPr>
        <p:blipFill rotWithShape="1">
          <a:blip r:embed="rId9">
            <a:alphaModFix/>
          </a:blip>
          <a:srcRect/>
          <a:stretch/>
        </p:blipFill>
        <p:spPr>
          <a:xfrm>
            <a:off x="4992000" y="3073198"/>
            <a:ext cx="549210" cy="549210"/>
          </a:xfrm>
          <a:prstGeom prst="rect">
            <a:avLst/>
          </a:prstGeom>
          <a:noFill/>
          <a:ln>
            <a:noFill/>
          </a:ln>
        </p:spPr>
      </p:pic>
      <p:pic>
        <p:nvPicPr>
          <p:cNvPr id="218" name="Google Shape;218;p21"/>
          <p:cNvPicPr preferRelativeResize="0"/>
          <p:nvPr/>
        </p:nvPicPr>
        <p:blipFill rotWithShape="1">
          <a:blip r:embed="rId10">
            <a:alphaModFix/>
          </a:blip>
          <a:srcRect/>
          <a:stretch/>
        </p:blipFill>
        <p:spPr>
          <a:xfrm>
            <a:off x="5069519" y="1420579"/>
            <a:ext cx="568414" cy="568415"/>
          </a:xfrm>
          <a:prstGeom prst="rect">
            <a:avLst/>
          </a:prstGeom>
          <a:noFill/>
          <a:ln>
            <a:noFill/>
          </a:ln>
        </p:spPr>
      </p:pic>
      <p:pic>
        <p:nvPicPr>
          <p:cNvPr id="219" name="Google Shape;219;p21"/>
          <p:cNvPicPr preferRelativeResize="0"/>
          <p:nvPr/>
        </p:nvPicPr>
        <p:blipFill rotWithShape="1">
          <a:blip r:embed="rId11">
            <a:alphaModFix/>
          </a:blip>
          <a:srcRect/>
          <a:stretch/>
        </p:blipFill>
        <p:spPr>
          <a:xfrm>
            <a:off x="3158258" y="1420579"/>
            <a:ext cx="518317" cy="518317"/>
          </a:xfrm>
          <a:prstGeom prst="rect">
            <a:avLst/>
          </a:prstGeom>
          <a:noFill/>
          <a:ln>
            <a:noFill/>
          </a:ln>
        </p:spPr>
      </p:pic>
      <p:cxnSp>
        <p:nvCxnSpPr>
          <p:cNvPr id="220" name="Google Shape;220;p21"/>
          <p:cNvCxnSpPr/>
          <p:nvPr/>
        </p:nvCxnSpPr>
        <p:spPr>
          <a:xfrm rot="10800000" flipH="1">
            <a:off x="5967204" y="3397945"/>
            <a:ext cx="3130800" cy="14100"/>
          </a:xfrm>
          <a:prstGeom prst="straightConnector1">
            <a:avLst/>
          </a:prstGeom>
          <a:noFill/>
          <a:ln w="9525" cap="flat" cmpd="sng">
            <a:solidFill>
              <a:schemeClr val="dk2"/>
            </a:solidFill>
            <a:prstDash val="dash"/>
            <a:miter lim="800000"/>
            <a:headEnd type="none" w="sm" len="sm"/>
            <a:tailEnd type="oval" w="med" len="med"/>
          </a:ln>
        </p:spPr>
      </p:cxnSp>
      <p:sp>
        <p:nvSpPr>
          <p:cNvPr id="221" name="Google Shape;221;p21"/>
          <p:cNvSpPr/>
          <p:nvPr/>
        </p:nvSpPr>
        <p:spPr>
          <a:xfrm>
            <a:off x="0" y="73844"/>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222" name="Google Shape;222;p21"/>
          <p:cNvPicPr preferRelativeResize="0"/>
          <p:nvPr/>
        </p:nvPicPr>
        <p:blipFill rotWithShape="1">
          <a:blip r:embed="rId12">
            <a:alphaModFix/>
          </a:blip>
          <a:srcRect l="32577" t="27694" r="32260" b="31775"/>
          <a:stretch/>
        </p:blipFill>
        <p:spPr>
          <a:xfrm>
            <a:off x="8580125" y="-43575"/>
            <a:ext cx="506750" cy="584100"/>
          </a:xfrm>
          <a:prstGeom prst="rect">
            <a:avLst/>
          </a:prstGeom>
          <a:noFill/>
          <a:ln>
            <a:noFill/>
          </a:ln>
        </p:spPr>
      </p:pic>
      <p:sp>
        <p:nvSpPr>
          <p:cNvPr id="223" name="Google Shape;223;p21"/>
          <p:cNvSpPr txBox="1"/>
          <p:nvPr/>
        </p:nvSpPr>
        <p:spPr>
          <a:xfrm>
            <a:off x="5910250" y="1231525"/>
            <a:ext cx="2996700" cy="915900"/>
          </a:xfrm>
          <a:prstGeom prst="rect">
            <a:avLst/>
          </a:prstGeom>
          <a:noFill/>
          <a:ln>
            <a:noFill/>
          </a:ln>
        </p:spPr>
        <p:txBody>
          <a:bodyPr spcFirstLastPara="1" wrap="square" lIns="68575" tIns="34275" rIns="68575" bIns="34275" anchor="t" anchorCtr="0">
            <a:spAutoFit/>
          </a:bodyPr>
          <a:lstStyle/>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Large number of component suppliers</a:t>
            </a:r>
            <a:endParaRPr sz="1000">
              <a:solidFill>
                <a:schemeClr val="dk1"/>
              </a:solidFill>
              <a:latin typeface="Merriweather"/>
              <a:ea typeface="Merriweather"/>
              <a:cs typeface="Merriweather"/>
              <a:sym typeface="Merriweather"/>
            </a:endParaRPr>
          </a:p>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Low switching costs for Apple</a:t>
            </a:r>
            <a:endParaRPr sz="1000">
              <a:solidFill>
                <a:schemeClr val="dk1"/>
              </a:solidFill>
              <a:latin typeface="Merriweather"/>
              <a:ea typeface="Merriweather"/>
              <a:cs typeface="Merriweather"/>
              <a:sym typeface="Merriweather"/>
            </a:endParaRPr>
          </a:p>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High ratio of firm concentration to supplier concentration</a:t>
            </a:r>
            <a:endParaRPr sz="1000">
              <a:solidFill>
                <a:schemeClr val="dk1"/>
              </a:solidFill>
              <a:latin typeface="Merriweather"/>
              <a:ea typeface="Merriweather"/>
              <a:cs typeface="Merriweather"/>
              <a:sym typeface="Merriweather"/>
            </a:endParaRPr>
          </a:p>
        </p:txBody>
      </p:sp>
      <p:sp>
        <p:nvSpPr>
          <p:cNvPr id="224" name="Google Shape;224;p21"/>
          <p:cNvSpPr txBox="1"/>
          <p:nvPr/>
        </p:nvSpPr>
        <p:spPr>
          <a:xfrm>
            <a:off x="-122925" y="3452700"/>
            <a:ext cx="3137700" cy="1146600"/>
          </a:xfrm>
          <a:prstGeom prst="rect">
            <a:avLst/>
          </a:prstGeom>
          <a:noFill/>
          <a:ln>
            <a:noFill/>
          </a:ln>
        </p:spPr>
        <p:txBody>
          <a:bodyPr spcFirstLastPara="1" wrap="square" lIns="68575" tIns="34275" rIns="68575" bIns="34275" anchor="t" anchorCtr="0">
            <a:spAutoFit/>
          </a:bodyPr>
          <a:lstStyle/>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Low buyer propensity to substitute</a:t>
            </a:r>
            <a:endParaRPr sz="1000">
              <a:solidFill>
                <a:schemeClr val="dk1"/>
              </a:solidFill>
              <a:latin typeface="Merriweather"/>
              <a:ea typeface="Merriweather"/>
              <a:cs typeface="Merriweather"/>
              <a:sym typeface="Merriweather"/>
            </a:endParaRPr>
          </a:p>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High compatibility within Apple products</a:t>
            </a:r>
            <a:endParaRPr sz="1000">
              <a:solidFill>
                <a:schemeClr val="dk1"/>
              </a:solidFill>
              <a:latin typeface="Merriweather"/>
              <a:ea typeface="Merriweather"/>
              <a:cs typeface="Merriweather"/>
              <a:sym typeface="Merriweather"/>
            </a:endParaRPr>
          </a:p>
          <a:p>
            <a:pPr marL="34290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Complementary Apple products</a:t>
            </a:r>
            <a:endParaRPr sz="1000">
              <a:solidFill>
                <a:schemeClr val="dk1"/>
              </a:solidFill>
              <a:latin typeface="Merriweather"/>
              <a:ea typeface="Merriweather"/>
              <a:cs typeface="Merriweather"/>
              <a:sym typeface="Merriweather"/>
            </a:endParaRPr>
          </a:p>
          <a:p>
            <a:pPr marL="34290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Multi Competitors: Microsoft, Google, Amazon, Samsung, Dell, Sony, Lenovo etc.</a:t>
            </a:r>
            <a:endParaRPr sz="1000">
              <a:solidFill>
                <a:schemeClr val="dk1"/>
              </a:solidFill>
              <a:latin typeface="Merriweather"/>
              <a:ea typeface="Merriweather"/>
              <a:cs typeface="Merriweather"/>
              <a:sym typeface="Merriweather"/>
            </a:endParaRPr>
          </a:p>
        </p:txBody>
      </p:sp>
      <p:sp>
        <p:nvSpPr>
          <p:cNvPr id="225" name="Google Shape;225;p21"/>
          <p:cNvSpPr txBox="1"/>
          <p:nvPr/>
        </p:nvSpPr>
        <p:spPr>
          <a:xfrm>
            <a:off x="6034250" y="3436725"/>
            <a:ext cx="2996700" cy="1377600"/>
          </a:xfrm>
          <a:prstGeom prst="rect">
            <a:avLst/>
          </a:prstGeom>
          <a:noFill/>
          <a:ln>
            <a:noFill/>
          </a:ln>
        </p:spPr>
        <p:txBody>
          <a:bodyPr spcFirstLastPara="1" wrap="square" lIns="68575" tIns="34275" rIns="68575" bIns="34275" anchor="t" anchorCtr="0">
            <a:spAutoFit/>
          </a:bodyPr>
          <a:lstStyle/>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High brand loyalty in Apple ecosystem</a:t>
            </a:r>
            <a:endParaRPr sz="1000">
              <a:solidFill>
                <a:schemeClr val="dk1"/>
              </a:solidFill>
              <a:latin typeface="Merriweather"/>
              <a:ea typeface="Merriweather"/>
              <a:cs typeface="Merriweather"/>
              <a:sym typeface="Merriweather"/>
            </a:endParaRPr>
          </a:p>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High  switching cost </a:t>
            </a:r>
            <a:endParaRPr sz="1000">
              <a:solidFill>
                <a:schemeClr val="dk1"/>
              </a:solidFill>
              <a:latin typeface="Merriweather"/>
              <a:ea typeface="Merriweather"/>
              <a:cs typeface="Merriweather"/>
              <a:sym typeface="Merriweather"/>
            </a:endParaRPr>
          </a:p>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Seamless sharing of contacts and stored contents</a:t>
            </a:r>
            <a:endParaRPr sz="1000">
              <a:solidFill>
                <a:schemeClr val="dk1"/>
              </a:solidFill>
              <a:latin typeface="Merriweather"/>
              <a:ea typeface="Merriweather"/>
              <a:cs typeface="Merriweather"/>
              <a:sym typeface="Merriweather"/>
            </a:endParaRPr>
          </a:p>
          <a:p>
            <a:pPr marL="342900" marR="0" lvl="0" indent="-228600" algn="l" rtl="0">
              <a:lnSpc>
                <a:spcPct val="150000"/>
              </a:lnSpc>
              <a:spcBef>
                <a:spcPts val="0"/>
              </a:spcBef>
              <a:spcAft>
                <a:spcPts val="0"/>
              </a:spcAft>
              <a:buClr>
                <a:schemeClr val="dk1"/>
              </a:buClr>
              <a:buSzPts val="1000"/>
              <a:buFont typeface="Merriweather"/>
              <a:buChar char="●"/>
            </a:pPr>
            <a:r>
              <a:rPr lang="en" sz="1000">
                <a:solidFill>
                  <a:schemeClr val="dk1"/>
                </a:solidFill>
                <a:latin typeface="Merriweather"/>
                <a:ea typeface="Merriweather"/>
                <a:cs typeface="Merriweather"/>
                <a:sym typeface="Merriweather"/>
              </a:rPr>
              <a:t>Absence of dependence on a few customers</a:t>
            </a:r>
            <a:endParaRPr sz="1000">
              <a:solidFill>
                <a:schemeClr val="dk1"/>
              </a:solidFill>
              <a:latin typeface="Merriweather"/>
              <a:ea typeface="Merriweather"/>
              <a:cs typeface="Merriweather"/>
              <a:sym typeface="Merriweath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2"/>
          <p:cNvPicPr preferRelativeResize="0"/>
          <p:nvPr/>
        </p:nvPicPr>
        <p:blipFill rotWithShape="1">
          <a:blip r:embed="rId3">
            <a:alphaModFix/>
          </a:blip>
          <a:srcRect/>
          <a:stretch/>
        </p:blipFill>
        <p:spPr>
          <a:xfrm>
            <a:off x="0" y="0"/>
            <a:ext cx="9144000" cy="5143499"/>
          </a:xfrm>
          <a:prstGeom prst="rect">
            <a:avLst/>
          </a:prstGeom>
          <a:noFill/>
          <a:ln>
            <a:noFill/>
          </a:ln>
        </p:spPr>
      </p:pic>
      <p:pic>
        <p:nvPicPr>
          <p:cNvPr id="231" name="Google Shape;231;p22"/>
          <p:cNvPicPr preferRelativeResize="0"/>
          <p:nvPr/>
        </p:nvPicPr>
        <p:blipFill rotWithShape="1">
          <a:blip r:embed="rId4">
            <a:alphaModFix/>
          </a:blip>
          <a:srcRect l="18367" t="9377" r="15868" b="9572"/>
          <a:stretch/>
        </p:blipFill>
        <p:spPr>
          <a:xfrm>
            <a:off x="6431825" y="2007650"/>
            <a:ext cx="2509927" cy="3093275"/>
          </a:xfrm>
          <a:prstGeom prst="rect">
            <a:avLst/>
          </a:prstGeom>
          <a:noFill/>
          <a:ln>
            <a:noFill/>
          </a:ln>
        </p:spPr>
      </p:pic>
      <p:sp>
        <p:nvSpPr>
          <p:cNvPr id="232" name="Google Shape;232;p22"/>
          <p:cNvSpPr/>
          <p:nvPr/>
        </p:nvSpPr>
        <p:spPr>
          <a:xfrm>
            <a:off x="396500" y="78650"/>
            <a:ext cx="8108700" cy="36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100">
                <a:solidFill>
                  <a:srgbClr val="C4A159"/>
                </a:solidFill>
                <a:latin typeface="Merriweather"/>
                <a:ea typeface="Merriweather"/>
                <a:cs typeface="Merriweather"/>
                <a:sym typeface="Merriweather"/>
              </a:rPr>
              <a:t>Measure of Competitive Advantage - </a:t>
            </a:r>
            <a:r>
              <a:rPr lang="en" sz="2100" u="sng">
                <a:solidFill>
                  <a:srgbClr val="C4A159"/>
                </a:solidFill>
                <a:latin typeface="Merriweather"/>
                <a:ea typeface="Merriweather"/>
                <a:cs typeface="Merriweather"/>
                <a:sym typeface="Merriweather"/>
              </a:rPr>
              <a:t>Economic Profit</a:t>
            </a:r>
            <a:endParaRPr sz="2100" u="sng">
              <a:solidFill>
                <a:srgbClr val="C4A159"/>
              </a:solidFill>
              <a:latin typeface="Merriweather"/>
              <a:ea typeface="Merriweather"/>
              <a:cs typeface="Merriweather"/>
              <a:sym typeface="Merriweather"/>
            </a:endParaRPr>
          </a:p>
        </p:txBody>
      </p:sp>
      <p:sp>
        <p:nvSpPr>
          <p:cNvPr id="233" name="Google Shape;233;p22"/>
          <p:cNvSpPr/>
          <p:nvPr/>
        </p:nvSpPr>
        <p:spPr>
          <a:xfrm>
            <a:off x="152400" y="73844"/>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sp>
        <p:nvSpPr>
          <p:cNvPr id="234" name="Google Shape;234;p22"/>
          <p:cNvSpPr txBox="1"/>
          <p:nvPr/>
        </p:nvSpPr>
        <p:spPr>
          <a:xfrm>
            <a:off x="6431825" y="1151150"/>
            <a:ext cx="2343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chemeClr val="dk1"/>
                </a:solidFill>
                <a:latin typeface="Montserrat"/>
                <a:ea typeface="Montserrat"/>
                <a:cs typeface="Montserrat"/>
                <a:sym typeface="Montserrat"/>
              </a:rPr>
              <a:t>Competitive Advantage</a:t>
            </a:r>
            <a:endParaRPr sz="700" b="1">
              <a:latin typeface="Montserrat"/>
              <a:ea typeface="Montserrat"/>
              <a:cs typeface="Montserrat"/>
              <a:sym typeface="Montserrat"/>
            </a:endParaRPr>
          </a:p>
        </p:txBody>
      </p:sp>
      <p:pic>
        <p:nvPicPr>
          <p:cNvPr id="235" name="Google Shape;235;p22"/>
          <p:cNvPicPr preferRelativeResize="0"/>
          <p:nvPr/>
        </p:nvPicPr>
        <p:blipFill>
          <a:blip r:embed="rId5">
            <a:alphaModFix/>
          </a:blip>
          <a:stretch>
            <a:fillRect/>
          </a:stretch>
        </p:blipFill>
        <p:spPr>
          <a:xfrm>
            <a:off x="5714800" y="1315950"/>
            <a:ext cx="597425" cy="571700"/>
          </a:xfrm>
          <a:prstGeom prst="rect">
            <a:avLst/>
          </a:prstGeom>
          <a:noFill/>
          <a:ln>
            <a:noFill/>
          </a:ln>
        </p:spPr>
      </p:pic>
      <p:pic>
        <p:nvPicPr>
          <p:cNvPr id="236" name="Google Shape;236;p22"/>
          <p:cNvPicPr preferRelativeResize="0"/>
          <p:nvPr/>
        </p:nvPicPr>
        <p:blipFill>
          <a:blip r:embed="rId6">
            <a:alphaModFix/>
          </a:blip>
          <a:stretch>
            <a:fillRect/>
          </a:stretch>
        </p:blipFill>
        <p:spPr>
          <a:xfrm>
            <a:off x="320300" y="437450"/>
            <a:ext cx="1864360" cy="1025400"/>
          </a:xfrm>
          <a:prstGeom prst="rect">
            <a:avLst/>
          </a:prstGeom>
          <a:noFill/>
          <a:ln>
            <a:noFill/>
          </a:ln>
        </p:spPr>
      </p:pic>
      <p:sp>
        <p:nvSpPr>
          <p:cNvPr id="237" name="Google Shape;237;p22"/>
          <p:cNvSpPr txBox="1"/>
          <p:nvPr/>
        </p:nvSpPr>
        <p:spPr>
          <a:xfrm>
            <a:off x="2204050" y="622275"/>
            <a:ext cx="30000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800" b="1">
                <a:solidFill>
                  <a:srgbClr val="333333"/>
                </a:solidFill>
                <a:highlight>
                  <a:srgbClr val="FFFFFF"/>
                </a:highlight>
                <a:latin typeface="Courier New"/>
                <a:ea typeface="Courier New"/>
                <a:cs typeface="Courier New"/>
                <a:sym typeface="Courier New"/>
              </a:rPr>
              <a:t>Apple ROIC</a:t>
            </a:r>
            <a:r>
              <a:rPr lang="en" sz="1800" b="1">
                <a:solidFill>
                  <a:srgbClr val="337AB7"/>
                </a:solidFill>
                <a:highlight>
                  <a:srgbClr val="FFFFFF"/>
                </a:highlight>
                <a:latin typeface="Courier New"/>
                <a:ea typeface="Courier New"/>
                <a:cs typeface="Courier New"/>
                <a:sym typeface="Courier New"/>
              </a:rPr>
              <a:t>: 35.38%  </a:t>
            </a:r>
            <a:endParaRPr sz="1800" b="1">
              <a:solidFill>
                <a:srgbClr val="337AB7"/>
              </a:solidFill>
              <a:highlight>
                <a:srgbClr val="FFFFFF"/>
              </a:highlight>
              <a:latin typeface="Courier New"/>
              <a:ea typeface="Courier New"/>
              <a:cs typeface="Courier New"/>
              <a:sym typeface="Courier New"/>
            </a:endParaRPr>
          </a:p>
          <a:p>
            <a:pPr marL="0" lvl="0" indent="0" algn="l" rtl="0">
              <a:lnSpc>
                <a:spcPct val="90000"/>
              </a:lnSpc>
              <a:spcBef>
                <a:spcPts val="0"/>
              </a:spcBef>
              <a:spcAft>
                <a:spcPts val="0"/>
              </a:spcAft>
              <a:buNone/>
            </a:pPr>
            <a:r>
              <a:rPr lang="en" sz="800">
                <a:solidFill>
                  <a:srgbClr val="337AB7"/>
                </a:solidFill>
                <a:highlight>
                  <a:srgbClr val="FFFFFF"/>
                </a:highlight>
              </a:rPr>
              <a:t>(calculated using TTM income statement data)</a:t>
            </a:r>
            <a:endParaRPr sz="400"/>
          </a:p>
        </p:txBody>
      </p:sp>
      <p:sp>
        <p:nvSpPr>
          <p:cNvPr id="238" name="Google Shape;238;p22"/>
          <p:cNvSpPr txBox="1"/>
          <p:nvPr/>
        </p:nvSpPr>
        <p:spPr>
          <a:xfrm>
            <a:off x="2260700" y="1359200"/>
            <a:ext cx="29154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1800" b="1">
                <a:solidFill>
                  <a:srgbClr val="333333"/>
                </a:solidFill>
                <a:highlight>
                  <a:srgbClr val="FFFFFF"/>
                </a:highlight>
                <a:latin typeface="Courier New"/>
                <a:ea typeface="Courier New"/>
                <a:cs typeface="Courier New"/>
                <a:sym typeface="Courier New"/>
              </a:rPr>
              <a:t>Apple WACC</a:t>
            </a:r>
            <a:r>
              <a:rPr lang="en" sz="1800" b="1">
                <a:solidFill>
                  <a:srgbClr val="337AB7"/>
                </a:solidFill>
                <a:highlight>
                  <a:srgbClr val="FFFFFF"/>
                </a:highlight>
                <a:latin typeface="Courier New"/>
                <a:ea typeface="Courier New"/>
                <a:cs typeface="Courier New"/>
                <a:sym typeface="Courier New"/>
              </a:rPr>
              <a:t>:10.04% </a:t>
            </a:r>
            <a:endParaRPr sz="1800" b="1">
              <a:solidFill>
                <a:srgbClr val="337AB7"/>
              </a:solidFill>
              <a:highlight>
                <a:srgbClr val="FFFFFF"/>
              </a:highlight>
              <a:latin typeface="Courier New"/>
              <a:ea typeface="Courier New"/>
              <a:cs typeface="Courier New"/>
              <a:sym typeface="Courier New"/>
            </a:endParaRPr>
          </a:p>
          <a:p>
            <a:pPr marL="0" lvl="0" indent="0" algn="l" rtl="0">
              <a:lnSpc>
                <a:spcPct val="90000"/>
              </a:lnSpc>
              <a:spcBef>
                <a:spcPts val="0"/>
              </a:spcBef>
              <a:spcAft>
                <a:spcPts val="0"/>
              </a:spcAft>
              <a:buNone/>
            </a:pPr>
            <a:r>
              <a:rPr lang="en" sz="800">
                <a:solidFill>
                  <a:srgbClr val="337AB7"/>
                </a:solidFill>
                <a:highlight>
                  <a:srgbClr val="FFFFFF"/>
                </a:highlight>
              </a:rPr>
              <a:t>(As of Today)</a:t>
            </a:r>
            <a:endParaRPr sz="800">
              <a:solidFill>
                <a:srgbClr val="337AB7"/>
              </a:solidFill>
              <a:highlight>
                <a:srgbClr val="FFFFFF"/>
              </a:highlight>
            </a:endParaRPr>
          </a:p>
        </p:txBody>
      </p:sp>
      <p:pic>
        <p:nvPicPr>
          <p:cNvPr id="239" name="Google Shape;239;p22"/>
          <p:cNvPicPr preferRelativeResize="0"/>
          <p:nvPr/>
        </p:nvPicPr>
        <p:blipFill rotWithShape="1">
          <a:blip r:embed="rId7">
            <a:alphaModFix/>
          </a:blip>
          <a:srcRect t="8463" b="12509"/>
          <a:stretch/>
        </p:blipFill>
        <p:spPr>
          <a:xfrm>
            <a:off x="420725" y="1204325"/>
            <a:ext cx="1663500" cy="1025400"/>
          </a:xfrm>
          <a:prstGeom prst="rect">
            <a:avLst/>
          </a:prstGeom>
          <a:noFill/>
          <a:ln>
            <a:noFill/>
          </a:ln>
        </p:spPr>
      </p:pic>
      <p:sp>
        <p:nvSpPr>
          <p:cNvPr id="240" name="Google Shape;240;p22"/>
          <p:cNvSpPr txBox="1"/>
          <p:nvPr/>
        </p:nvSpPr>
        <p:spPr>
          <a:xfrm>
            <a:off x="5562400" y="574900"/>
            <a:ext cx="35817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rgbClr val="333333"/>
                </a:solidFill>
                <a:highlight>
                  <a:srgbClr val="FFFFFF"/>
                </a:highlight>
                <a:latin typeface="Courier New"/>
                <a:ea typeface="Courier New"/>
                <a:cs typeface="Courier New"/>
                <a:sym typeface="Courier New"/>
              </a:rPr>
              <a:t>Economic Profit = 25.34%</a:t>
            </a:r>
            <a:endParaRPr sz="1200" b="1">
              <a:latin typeface="Courier New"/>
              <a:ea typeface="Courier New"/>
              <a:cs typeface="Courier New"/>
              <a:sym typeface="Courier New"/>
            </a:endParaRPr>
          </a:p>
        </p:txBody>
      </p:sp>
      <p:sp>
        <p:nvSpPr>
          <p:cNvPr id="241" name="Google Shape;241;p22"/>
          <p:cNvSpPr/>
          <p:nvPr/>
        </p:nvSpPr>
        <p:spPr>
          <a:xfrm>
            <a:off x="4836425" y="1112800"/>
            <a:ext cx="540900" cy="369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txBox="1"/>
          <p:nvPr/>
        </p:nvSpPr>
        <p:spPr>
          <a:xfrm>
            <a:off x="320300" y="1931450"/>
            <a:ext cx="53184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i="1">
                <a:solidFill>
                  <a:srgbClr val="333333"/>
                </a:solidFill>
                <a:highlight>
                  <a:srgbClr val="FFD966"/>
                </a:highlight>
                <a:latin typeface="Calibri"/>
                <a:ea typeface="Calibri"/>
                <a:cs typeface="Calibri"/>
                <a:sym typeface="Calibri"/>
              </a:rPr>
              <a:t>A return on investment greater than the opportunity cost of capital</a:t>
            </a:r>
            <a:endParaRPr i="1">
              <a:solidFill>
                <a:srgbClr val="333333"/>
              </a:solidFill>
              <a:highlight>
                <a:srgbClr val="FFD966"/>
              </a:highlight>
            </a:endParaRPr>
          </a:p>
        </p:txBody>
      </p:sp>
      <p:graphicFrame>
        <p:nvGraphicFramePr>
          <p:cNvPr id="243" name="Google Shape;243;p22"/>
          <p:cNvGraphicFramePr/>
          <p:nvPr>
            <p:extLst>
              <p:ext uri="{D42A27DB-BD31-4B8C-83A1-F6EECF244321}">
                <p14:modId xmlns:p14="http://schemas.microsoft.com/office/powerpoint/2010/main" val="3553491213"/>
              </p:ext>
            </p:extLst>
          </p:nvPr>
        </p:nvGraphicFramePr>
        <p:xfrm>
          <a:off x="396488" y="2268788"/>
          <a:ext cx="5686375" cy="2938582"/>
        </p:xfrm>
        <a:graphic>
          <a:graphicData uri="http://schemas.openxmlformats.org/drawingml/2006/table">
            <a:tbl>
              <a:tblPr>
                <a:noFill/>
                <a:tableStyleId>{50218210-F1E3-4AA9-9ECE-0A413F8DE3B3}</a:tableStyleId>
              </a:tblPr>
              <a:tblGrid>
                <a:gridCol w="1153350">
                  <a:extLst>
                    <a:ext uri="{9D8B030D-6E8A-4147-A177-3AD203B41FA5}">
                      <a16:colId xmlns:a16="http://schemas.microsoft.com/office/drawing/2014/main" val="20000"/>
                    </a:ext>
                  </a:extLst>
                </a:gridCol>
                <a:gridCol w="435850">
                  <a:extLst>
                    <a:ext uri="{9D8B030D-6E8A-4147-A177-3AD203B41FA5}">
                      <a16:colId xmlns:a16="http://schemas.microsoft.com/office/drawing/2014/main" val="20001"/>
                    </a:ext>
                  </a:extLst>
                </a:gridCol>
                <a:gridCol w="460075">
                  <a:extLst>
                    <a:ext uri="{9D8B030D-6E8A-4147-A177-3AD203B41FA5}">
                      <a16:colId xmlns:a16="http://schemas.microsoft.com/office/drawing/2014/main" val="20002"/>
                    </a:ext>
                  </a:extLst>
                </a:gridCol>
                <a:gridCol w="607875">
                  <a:extLst>
                    <a:ext uri="{9D8B030D-6E8A-4147-A177-3AD203B41FA5}">
                      <a16:colId xmlns:a16="http://schemas.microsoft.com/office/drawing/2014/main" val="20003"/>
                    </a:ext>
                  </a:extLst>
                </a:gridCol>
                <a:gridCol w="1032950">
                  <a:extLst>
                    <a:ext uri="{9D8B030D-6E8A-4147-A177-3AD203B41FA5}">
                      <a16:colId xmlns:a16="http://schemas.microsoft.com/office/drawing/2014/main" val="20004"/>
                    </a:ext>
                  </a:extLst>
                </a:gridCol>
                <a:gridCol w="1163000">
                  <a:extLst>
                    <a:ext uri="{9D8B030D-6E8A-4147-A177-3AD203B41FA5}">
                      <a16:colId xmlns:a16="http://schemas.microsoft.com/office/drawing/2014/main" val="20005"/>
                    </a:ext>
                  </a:extLst>
                </a:gridCol>
                <a:gridCol w="833275">
                  <a:extLst>
                    <a:ext uri="{9D8B030D-6E8A-4147-A177-3AD203B41FA5}">
                      <a16:colId xmlns:a16="http://schemas.microsoft.com/office/drawing/2014/main" val="20006"/>
                    </a:ext>
                  </a:extLst>
                </a:gridCol>
              </a:tblGrid>
              <a:tr h="436650">
                <a:tc>
                  <a:txBody>
                    <a:bodyPr/>
                    <a:lstStyle/>
                    <a:p>
                      <a:pPr marL="0" lvl="0" indent="0" algn="l" rtl="0">
                        <a:lnSpc>
                          <a:spcPct val="115000"/>
                        </a:lnSpc>
                        <a:spcBef>
                          <a:spcPts val="0"/>
                        </a:spcBef>
                        <a:spcAft>
                          <a:spcPts val="0"/>
                        </a:spcAft>
                        <a:buNone/>
                      </a:pPr>
                      <a:r>
                        <a:rPr lang="en" sz="1100" b="1">
                          <a:solidFill>
                            <a:srgbClr val="FFFFFF"/>
                          </a:solidFill>
                          <a:latin typeface="Calibri"/>
                          <a:ea typeface="Calibri"/>
                          <a:cs typeface="Calibri"/>
                          <a:sym typeface="Calibri"/>
                        </a:rPr>
                        <a:t>Company</a:t>
                      </a:r>
                      <a:endParaRPr sz="1100" b="1">
                        <a:solidFill>
                          <a:srgbClr val="FFFFFF"/>
                        </a:solidFill>
                        <a:latin typeface="Calibri"/>
                        <a:ea typeface="Calibri"/>
                        <a:cs typeface="Calibri"/>
                        <a:sym typeface="Calibri"/>
                      </a:endParaRPr>
                    </a:p>
                  </a:txBody>
                  <a:tcPr marL="9525" marR="9525" marT="9525" marB="91425"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472C4"/>
                    </a:solidFill>
                  </a:tcPr>
                </a:tc>
                <a:tc>
                  <a:txBody>
                    <a:bodyPr/>
                    <a:lstStyle/>
                    <a:p>
                      <a:pPr marL="0" lvl="0" indent="0" algn="l" rtl="0">
                        <a:lnSpc>
                          <a:spcPct val="115000"/>
                        </a:lnSpc>
                        <a:spcBef>
                          <a:spcPts val="0"/>
                        </a:spcBef>
                        <a:spcAft>
                          <a:spcPts val="0"/>
                        </a:spcAft>
                        <a:buNone/>
                      </a:pPr>
                      <a:r>
                        <a:rPr lang="en" sz="1100" b="1">
                          <a:solidFill>
                            <a:srgbClr val="FFFFFF"/>
                          </a:solidFill>
                          <a:latin typeface="Calibri"/>
                          <a:ea typeface="Calibri"/>
                          <a:cs typeface="Calibri"/>
                          <a:sym typeface="Calibri"/>
                        </a:rPr>
                        <a:t>ROIC</a:t>
                      </a:r>
                      <a:endParaRPr sz="1100" b="1">
                        <a:solidFill>
                          <a:srgbClr val="FFFFFF"/>
                        </a:solidFill>
                        <a:latin typeface="Calibri"/>
                        <a:ea typeface="Calibri"/>
                        <a:cs typeface="Calibri"/>
                        <a:sym typeface="Calibri"/>
                      </a:endParaRPr>
                    </a:p>
                  </a:txBody>
                  <a:tcPr marL="9525" marR="9525" marT="9525" marB="91425"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472C4"/>
                    </a:solidFill>
                  </a:tcPr>
                </a:tc>
                <a:tc>
                  <a:txBody>
                    <a:bodyPr/>
                    <a:lstStyle/>
                    <a:p>
                      <a:pPr marL="0" lvl="0" indent="0" algn="l" rtl="0">
                        <a:lnSpc>
                          <a:spcPct val="115000"/>
                        </a:lnSpc>
                        <a:spcBef>
                          <a:spcPts val="0"/>
                        </a:spcBef>
                        <a:spcAft>
                          <a:spcPts val="0"/>
                        </a:spcAft>
                        <a:buNone/>
                      </a:pPr>
                      <a:r>
                        <a:rPr lang="en" sz="1100" b="1">
                          <a:solidFill>
                            <a:srgbClr val="FFFFFF"/>
                          </a:solidFill>
                          <a:latin typeface="Calibri"/>
                          <a:ea typeface="Calibri"/>
                          <a:cs typeface="Calibri"/>
                          <a:sym typeface="Calibri"/>
                        </a:rPr>
                        <a:t>WACC</a:t>
                      </a:r>
                      <a:endParaRPr sz="1100" b="1">
                        <a:solidFill>
                          <a:srgbClr val="FFFFFF"/>
                        </a:solidFill>
                        <a:latin typeface="Calibri"/>
                        <a:ea typeface="Calibri"/>
                        <a:cs typeface="Calibri"/>
                        <a:sym typeface="Calibri"/>
                      </a:endParaRPr>
                    </a:p>
                  </a:txBody>
                  <a:tcPr marL="9525" marR="9525" marT="9525" marB="91425"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472C4"/>
                    </a:solidFill>
                  </a:tcPr>
                </a:tc>
                <a:tc>
                  <a:txBody>
                    <a:bodyPr/>
                    <a:lstStyle/>
                    <a:p>
                      <a:pPr marL="0" lvl="0" indent="0" algn="l" rtl="0">
                        <a:lnSpc>
                          <a:spcPct val="115000"/>
                        </a:lnSpc>
                        <a:spcBef>
                          <a:spcPts val="0"/>
                        </a:spcBef>
                        <a:spcAft>
                          <a:spcPts val="0"/>
                        </a:spcAft>
                        <a:buNone/>
                      </a:pPr>
                      <a:r>
                        <a:rPr lang="en" sz="1100" b="1">
                          <a:solidFill>
                            <a:srgbClr val="FFFFFF"/>
                          </a:solidFill>
                          <a:latin typeface="Calibri"/>
                          <a:ea typeface="Calibri"/>
                          <a:cs typeface="Calibri"/>
                          <a:sym typeface="Calibri"/>
                        </a:rPr>
                        <a:t>Economic Profit</a:t>
                      </a:r>
                      <a:endParaRPr sz="1100" b="1">
                        <a:solidFill>
                          <a:srgbClr val="FFFFFF"/>
                        </a:solidFill>
                        <a:latin typeface="Calibri"/>
                        <a:ea typeface="Calibri"/>
                        <a:cs typeface="Calibri"/>
                        <a:sym typeface="Calibri"/>
                      </a:endParaRPr>
                    </a:p>
                  </a:txBody>
                  <a:tcPr marL="9525" marR="9525" marT="9525" marB="91425"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472C4"/>
                    </a:solidFill>
                  </a:tcPr>
                </a:tc>
                <a:tc>
                  <a:txBody>
                    <a:bodyPr/>
                    <a:lstStyle/>
                    <a:p>
                      <a:pPr marL="0" lvl="0" indent="0" algn="l" rtl="0">
                        <a:lnSpc>
                          <a:spcPct val="115000"/>
                        </a:lnSpc>
                        <a:spcBef>
                          <a:spcPts val="0"/>
                        </a:spcBef>
                        <a:spcAft>
                          <a:spcPts val="0"/>
                        </a:spcAft>
                        <a:buNone/>
                      </a:pPr>
                      <a:r>
                        <a:rPr lang="en" sz="1100" b="1">
                          <a:solidFill>
                            <a:srgbClr val="FFFFFF"/>
                          </a:solidFill>
                          <a:latin typeface="Calibri"/>
                          <a:ea typeface="Calibri"/>
                          <a:cs typeface="Calibri"/>
                          <a:sym typeface="Calibri"/>
                        </a:rPr>
                        <a:t>3-yr Average Revenue growth</a:t>
                      </a:r>
                      <a:endParaRPr sz="1100" b="1">
                        <a:solidFill>
                          <a:srgbClr val="FFFFFF"/>
                        </a:solidFill>
                        <a:latin typeface="Calibri"/>
                        <a:ea typeface="Calibri"/>
                        <a:cs typeface="Calibri"/>
                        <a:sym typeface="Calibri"/>
                      </a:endParaRPr>
                    </a:p>
                  </a:txBody>
                  <a:tcPr marL="9525" marR="9525" marT="9525" marB="91425"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472C4"/>
                    </a:solidFill>
                  </a:tcPr>
                </a:tc>
                <a:tc>
                  <a:txBody>
                    <a:bodyPr/>
                    <a:lstStyle/>
                    <a:p>
                      <a:pPr marL="0" lvl="0" indent="0" algn="l" rtl="0">
                        <a:lnSpc>
                          <a:spcPct val="115000"/>
                        </a:lnSpc>
                        <a:spcBef>
                          <a:spcPts val="0"/>
                        </a:spcBef>
                        <a:spcAft>
                          <a:spcPts val="0"/>
                        </a:spcAft>
                        <a:buNone/>
                      </a:pPr>
                      <a:r>
                        <a:rPr lang="en" sz="1100" b="1">
                          <a:solidFill>
                            <a:srgbClr val="FFFFFF"/>
                          </a:solidFill>
                          <a:latin typeface="Calibri"/>
                          <a:ea typeface="Calibri"/>
                          <a:cs typeface="Calibri"/>
                          <a:sym typeface="Calibri"/>
                        </a:rPr>
                        <a:t>10-yr Average annual Total Return</a:t>
                      </a:r>
                      <a:endParaRPr sz="1100" b="1">
                        <a:solidFill>
                          <a:srgbClr val="FFFFFF"/>
                        </a:solidFill>
                        <a:latin typeface="Calibri"/>
                        <a:ea typeface="Calibri"/>
                        <a:cs typeface="Calibri"/>
                        <a:sym typeface="Calibri"/>
                      </a:endParaRPr>
                    </a:p>
                  </a:txBody>
                  <a:tcPr marL="9525" marR="9525" marT="9525" marB="91425"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472C4"/>
                    </a:solidFill>
                  </a:tcPr>
                </a:tc>
                <a:tc>
                  <a:txBody>
                    <a:bodyPr/>
                    <a:lstStyle/>
                    <a:p>
                      <a:pPr marL="0" lvl="0" indent="0" algn="l" rtl="0">
                        <a:lnSpc>
                          <a:spcPct val="115000"/>
                        </a:lnSpc>
                        <a:spcBef>
                          <a:spcPts val="0"/>
                        </a:spcBef>
                        <a:spcAft>
                          <a:spcPts val="0"/>
                        </a:spcAft>
                        <a:buNone/>
                      </a:pPr>
                      <a:r>
                        <a:rPr lang="en" sz="1100" b="1">
                          <a:solidFill>
                            <a:srgbClr val="FFFFFF"/>
                          </a:solidFill>
                          <a:latin typeface="Calibri"/>
                          <a:ea typeface="Calibri"/>
                          <a:cs typeface="Calibri"/>
                          <a:sym typeface="Calibri"/>
                        </a:rPr>
                        <a:t>PE Ratio</a:t>
                      </a:r>
                      <a:endParaRPr sz="1100" b="1">
                        <a:solidFill>
                          <a:srgbClr val="FFFFFF"/>
                        </a:solidFill>
                        <a:latin typeface="Calibri"/>
                        <a:ea typeface="Calibri"/>
                        <a:cs typeface="Calibri"/>
                        <a:sym typeface="Calibri"/>
                      </a:endParaRPr>
                    </a:p>
                  </a:txBody>
                  <a:tcPr marL="9525" marR="9525" marT="9525" marB="91425" anchor="ctr">
                    <a:lnL w="12650" cap="flat" cmpd="sng">
                      <a:solidFill>
                        <a:srgbClr val="FFFFFF"/>
                      </a:solidFill>
                      <a:prstDash val="solid"/>
                      <a:round/>
                      <a:headEnd type="none" w="sm" len="sm"/>
                      <a:tailEnd type="none" w="sm" len="sm"/>
                    </a:lnL>
                    <a:lnR w="12650" cap="flat" cmpd="sng">
                      <a:solidFill>
                        <a:srgbClr val="FFFFFF"/>
                      </a:solidFill>
                      <a:prstDash val="solid"/>
                      <a:round/>
                      <a:headEnd type="none" w="sm" len="sm"/>
                      <a:tailEnd type="none" w="sm" len="sm"/>
                    </a:lnR>
                    <a:lnT w="126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4472C4"/>
                    </a:solidFill>
                  </a:tcPr>
                </a:tc>
                <a:extLst>
                  <a:ext uri="{0D108BD9-81ED-4DB2-BD59-A6C34878D82A}">
                    <a16:rowId xmlns:a16="http://schemas.microsoft.com/office/drawing/2014/main" val="10000"/>
                  </a:ext>
                </a:extLst>
              </a:tr>
              <a:tr h="238125">
                <a:tc>
                  <a:txBody>
                    <a:bodyPr/>
                    <a:lstStyle/>
                    <a:p>
                      <a:pPr marL="0" lvl="0" indent="0" algn="l" rtl="0">
                        <a:spcBef>
                          <a:spcPts val="0"/>
                        </a:spcBef>
                        <a:spcAft>
                          <a:spcPts val="0"/>
                        </a:spcAft>
                        <a:buNone/>
                      </a:pPr>
                      <a:r>
                        <a:rPr lang="en" sz="1200" b="1" u="sng">
                          <a:latin typeface="Calibri"/>
                          <a:ea typeface="Calibri"/>
                          <a:cs typeface="Calibri"/>
                          <a:sym typeface="Calibri"/>
                        </a:rPr>
                        <a:t>Apple</a:t>
                      </a:r>
                      <a:endParaRPr sz="1200" b="1" u="sng">
                        <a:latin typeface="Calibri"/>
                        <a:ea typeface="Calibri"/>
                        <a:cs typeface="Calibri"/>
                        <a:sym typeface="Calibri"/>
                      </a:endParaRPr>
                    </a:p>
                  </a:txBody>
                  <a:tcPr marL="9525" marR="9525" marT="9525" marB="91425" anchor="b">
                    <a:lnT w="19050" cap="flat" cmpd="sng">
                      <a:solidFill>
                        <a:srgbClr val="FFFFFF"/>
                      </a:solidFill>
                      <a:prstDash val="solid"/>
                      <a:round/>
                      <a:headEnd type="none" w="sm" len="sm"/>
                      <a:tailEnd type="none" w="sm" len="sm"/>
                    </a:lnT>
                  </a:tcPr>
                </a:tc>
                <a:tc>
                  <a:txBody>
                    <a:bodyPr/>
                    <a:lstStyle/>
                    <a:p>
                      <a:pPr marL="0" marR="0" lvl="0" indent="0" algn="r" rtl="0">
                        <a:lnSpc>
                          <a:spcPct val="115000"/>
                        </a:lnSpc>
                        <a:spcBef>
                          <a:spcPts val="0"/>
                        </a:spcBef>
                        <a:spcAft>
                          <a:spcPts val="0"/>
                        </a:spcAft>
                        <a:buNone/>
                      </a:pPr>
                      <a:r>
                        <a:rPr lang="en" sz="1000" u="sng">
                          <a:latin typeface="Calibri"/>
                          <a:ea typeface="Calibri"/>
                          <a:cs typeface="Calibri"/>
                          <a:sym typeface="Calibri"/>
                        </a:rPr>
                        <a:t>35.38%</a:t>
                      </a:r>
                      <a:endParaRPr sz="1000" u="sng">
                        <a:latin typeface="Calibri"/>
                        <a:ea typeface="Calibri"/>
                        <a:cs typeface="Calibri"/>
                        <a:sym typeface="Calibri"/>
                      </a:endParaRPr>
                    </a:p>
                  </a:txBody>
                  <a:tcPr marL="9525" marR="9525" marT="9525" marB="91425" anchor="b">
                    <a:lnT w="19050" cap="flat" cmpd="sng">
                      <a:solidFill>
                        <a:srgbClr val="FFFFFF"/>
                      </a:solidFill>
                      <a:prstDash val="solid"/>
                      <a:round/>
                      <a:headEnd type="none" w="sm" len="sm"/>
                      <a:tailEnd type="none" w="sm" len="sm"/>
                    </a:lnT>
                  </a:tcPr>
                </a:tc>
                <a:tc>
                  <a:txBody>
                    <a:bodyPr/>
                    <a:lstStyle/>
                    <a:p>
                      <a:pPr marL="0" marR="0" lvl="0" indent="0" algn="r" rtl="0">
                        <a:lnSpc>
                          <a:spcPct val="115000"/>
                        </a:lnSpc>
                        <a:spcBef>
                          <a:spcPts val="0"/>
                        </a:spcBef>
                        <a:spcAft>
                          <a:spcPts val="0"/>
                        </a:spcAft>
                        <a:buNone/>
                      </a:pPr>
                      <a:r>
                        <a:rPr lang="en" sz="1000" u="sng">
                          <a:latin typeface="Calibri"/>
                          <a:ea typeface="Calibri"/>
                          <a:cs typeface="Calibri"/>
                          <a:sym typeface="Calibri"/>
                        </a:rPr>
                        <a:t>10.04%</a:t>
                      </a:r>
                      <a:endParaRPr sz="1000" u="sng">
                        <a:latin typeface="Calibri"/>
                        <a:ea typeface="Calibri"/>
                        <a:cs typeface="Calibri"/>
                        <a:sym typeface="Calibri"/>
                      </a:endParaRPr>
                    </a:p>
                  </a:txBody>
                  <a:tcPr marL="9525" marR="9525" marT="9525" marB="91425" anchor="b">
                    <a:lnT w="19050" cap="flat" cmpd="sng">
                      <a:solidFill>
                        <a:srgbClr val="FFFFFF"/>
                      </a:solidFill>
                      <a:prstDash val="solid"/>
                      <a:round/>
                      <a:headEnd type="none" w="sm" len="sm"/>
                      <a:tailEnd type="none" w="sm" len="sm"/>
                    </a:lnT>
                  </a:tcPr>
                </a:tc>
                <a:tc>
                  <a:txBody>
                    <a:bodyPr/>
                    <a:lstStyle/>
                    <a:p>
                      <a:pPr marL="0" marR="0" lvl="0" indent="0" algn="r" rtl="0">
                        <a:lnSpc>
                          <a:spcPct val="115000"/>
                        </a:lnSpc>
                        <a:spcBef>
                          <a:spcPts val="0"/>
                        </a:spcBef>
                        <a:spcAft>
                          <a:spcPts val="0"/>
                        </a:spcAft>
                        <a:buNone/>
                      </a:pPr>
                      <a:r>
                        <a:rPr lang="en" sz="1000" u="sng">
                          <a:latin typeface="Calibri"/>
                          <a:ea typeface="Calibri"/>
                          <a:cs typeface="Calibri"/>
                          <a:sym typeface="Calibri"/>
                        </a:rPr>
                        <a:t>25.34%</a:t>
                      </a:r>
                      <a:endParaRPr sz="1000" u="sng">
                        <a:latin typeface="Calibri"/>
                        <a:ea typeface="Calibri"/>
                        <a:cs typeface="Calibri"/>
                        <a:sym typeface="Calibri"/>
                      </a:endParaRPr>
                    </a:p>
                  </a:txBody>
                  <a:tcPr marL="9525" marR="9525" marT="9525" marB="91425" anchor="b">
                    <a:lnT w="19050" cap="flat" cmpd="sng">
                      <a:solidFill>
                        <a:srgbClr val="FFFFFF"/>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en" sz="1000" u="sng">
                          <a:latin typeface="Calibri"/>
                          <a:ea typeface="Calibri"/>
                          <a:cs typeface="Calibri"/>
                          <a:sym typeface="Calibri"/>
                        </a:rPr>
                        <a:t>13.75%</a:t>
                      </a:r>
                      <a:endParaRPr sz="1000" u="sng">
                        <a:latin typeface="Calibri"/>
                        <a:ea typeface="Calibri"/>
                        <a:cs typeface="Calibri"/>
                        <a:sym typeface="Calibri"/>
                      </a:endParaRPr>
                    </a:p>
                  </a:txBody>
                  <a:tcPr marL="9525" marR="9525" marT="9525" marB="91425" anchor="b">
                    <a:lnT w="19050" cap="flat" cmpd="sng">
                      <a:solidFill>
                        <a:srgbClr val="FFFFFF"/>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en" sz="1000" u="sng">
                          <a:latin typeface="Calibri"/>
                          <a:ea typeface="Calibri"/>
                          <a:cs typeface="Calibri"/>
                          <a:sym typeface="Calibri"/>
                        </a:rPr>
                        <a:t>22.62%</a:t>
                      </a:r>
                      <a:endParaRPr sz="1000" u="sng">
                        <a:latin typeface="Calibri"/>
                        <a:ea typeface="Calibri"/>
                        <a:cs typeface="Calibri"/>
                        <a:sym typeface="Calibri"/>
                      </a:endParaRPr>
                    </a:p>
                  </a:txBody>
                  <a:tcPr marL="9525" marR="9525" marT="9525" marB="91425" anchor="b">
                    <a:lnT w="19050" cap="flat" cmpd="sng">
                      <a:solidFill>
                        <a:srgbClr val="FFFFFF"/>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en" sz="1000" u="sng">
                          <a:solidFill>
                            <a:srgbClr val="202124"/>
                          </a:solidFill>
                        </a:rPr>
                        <a:t>28.26</a:t>
                      </a:r>
                      <a:endParaRPr sz="1000" u="sng">
                        <a:solidFill>
                          <a:srgbClr val="202124"/>
                        </a:solidFill>
                      </a:endParaRPr>
                    </a:p>
                  </a:txBody>
                  <a:tcPr marL="9525" marR="9525" marT="9525" marB="91425" anchor="b">
                    <a:lnT w="19050" cap="flat" cmpd="sng">
                      <a:solidFill>
                        <a:srgbClr val="FFFFFF"/>
                      </a:solidFill>
                      <a:prstDash val="solid"/>
                      <a:round/>
                      <a:headEnd type="none" w="sm" len="sm"/>
                      <a:tailEnd type="none" w="sm" len="sm"/>
                    </a:lnT>
                  </a:tcPr>
                </a:tc>
                <a:extLst>
                  <a:ext uri="{0D108BD9-81ED-4DB2-BD59-A6C34878D82A}">
                    <a16:rowId xmlns:a16="http://schemas.microsoft.com/office/drawing/2014/main" val="10001"/>
                  </a:ext>
                </a:extLst>
              </a:tr>
              <a:tr h="238125">
                <a:tc>
                  <a:txBody>
                    <a:bodyPr/>
                    <a:lstStyle/>
                    <a:p>
                      <a:pPr marL="0" lvl="0" indent="0" algn="l" rtl="0">
                        <a:spcBef>
                          <a:spcPts val="0"/>
                        </a:spcBef>
                        <a:spcAft>
                          <a:spcPts val="0"/>
                        </a:spcAft>
                        <a:buNone/>
                      </a:pPr>
                      <a:r>
                        <a:rPr lang="en" sz="1200" b="1" u="sng">
                          <a:latin typeface="Calibri"/>
                          <a:ea typeface="Calibri"/>
                          <a:cs typeface="Calibri"/>
                          <a:sym typeface="Calibri"/>
                        </a:rPr>
                        <a:t>Microsoft</a:t>
                      </a:r>
                      <a:endParaRPr sz="1200" b="1" u="sng">
                        <a:latin typeface="Calibri"/>
                        <a:ea typeface="Calibri"/>
                        <a:cs typeface="Calibri"/>
                        <a:sym typeface="Calibri"/>
                      </a:endParaRPr>
                    </a:p>
                  </a:txBody>
                  <a:tcPr marL="9525" marR="9525" marT="9525" marB="91425" anchor="b"/>
                </a:tc>
                <a:tc>
                  <a:txBody>
                    <a:bodyPr/>
                    <a:lstStyle/>
                    <a:p>
                      <a:pPr marL="0" marR="0" lvl="0" indent="0" algn="r" rtl="0">
                        <a:lnSpc>
                          <a:spcPct val="115000"/>
                        </a:lnSpc>
                        <a:spcBef>
                          <a:spcPts val="0"/>
                        </a:spcBef>
                        <a:spcAft>
                          <a:spcPts val="0"/>
                        </a:spcAft>
                        <a:buNone/>
                      </a:pPr>
                      <a:r>
                        <a:rPr lang="en" sz="1000">
                          <a:latin typeface="Calibri"/>
                          <a:ea typeface="Calibri"/>
                          <a:cs typeface="Calibri"/>
                          <a:sym typeface="Calibri"/>
                        </a:rPr>
                        <a:t>33.48%</a:t>
                      </a:r>
                      <a:endParaRPr sz="1000">
                        <a:latin typeface="Calibri"/>
                        <a:ea typeface="Calibri"/>
                        <a:cs typeface="Calibri"/>
                        <a:sym typeface="Calibri"/>
                      </a:endParaRPr>
                    </a:p>
                  </a:txBody>
                  <a:tcPr marL="9525" marR="9525" marT="9525" marB="91425" anchor="b"/>
                </a:tc>
                <a:tc>
                  <a:txBody>
                    <a:bodyPr/>
                    <a:lstStyle/>
                    <a:p>
                      <a:pPr marL="0" marR="0" lvl="0" indent="0" algn="r" rtl="0">
                        <a:lnSpc>
                          <a:spcPct val="115000"/>
                        </a:lnSpc>
                        <a:spcBef>
                          <a:spcPts val="0"/>
                        </a:spcBef>
                        <a:spcAft>
                          <a:spcPts val="0"/>
                        </a:spcAft>
                        <a:buNone/>
                      </a:pPr>
                      <a:r>
                        <a:rPr lang="en" sz="1000">
                          <a:latin typeface="Calibri"/>
                          <a:ea typeface="Calibri"/>
                          <a:cs typeface="Calibri"/>
                          <a:sym typeface="Calibri"/>
                        </a:rPr>
                        <a:t>7.73%</a:t>
                      </a:r>
                      <a:endParaRPr sz="1000">
                        <a:latin typeface="Calibri"/>
                        <a:ea typeface="Calibri"/>
                        <a:cs typeface="Calibri"/>
                        <a:sym typeface="Calibri"/>
                      </a:endParaRPr>
                    </a:p>
                  </a:txBody>
                  <a:tcPr marL="9525" marR="9525" marT="9525" marB="91425" anchor="b"/>
                </a:tc>
                <a:tc>
                  <a:txBody>
                    <a:bodyPr/>
                    <a:lstStyle/>
                    <a:p>
                      <a:pPr marL="0" marR="0" lvl="0" indent="0" algn="r" rtl="0">
                        <a:lnSpc>
                          <a:spcPct val="115000"/>
                        </a:lnSpc>
                        <a:spcBef>
                          <a:spcPts val="0"/>
                        </a:spcBef>
                        <a:spcAft>
                          <a:spcPts val="0"/>
                        </a:spcAft>
                        <a:buNone/>
                      </a:pPr>
                      <a:r>
                        <a:rPr lang="en" sz="1000">
                          <a:latin typeface="Calibri"/>
                          <a:ea typeface="Calibri"/>
                          <a:cs typeface="Calibri"/>
                          <a:sym typeface="Calibri"/>
                        </a:rPr>
                        <a:t>25.75%</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15.98%</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25.79%</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solidFill>
                            <a:srgbClr val="202124"/>
                          </a:solidFill>
                        </a:rPr>
                        <a:t>30.63</a:t>
                      </a:r>
                      <a:endParaRPr sz="1000">
                        <a:solidFill>
                          <a:srgbClr val="202124"/>
                        </a:solidFill>
                      </a:endParaRPr>
                    </a:p>
                  </a:txBody>
                  <a:tcPr marL="9525" marR="9525" marT="9525" marB="91425" anchor="b"/>
                </a:tc>
                <a:extLst>
                  <a:ext uri="{0D108BD9-81ED-4DB2-BD59-A6C34878D82A}">
                    <a16:rowId xmlns:a16="http://schemas.microsoft.com/office/drawing/2014/main" val="10002"/>
                  </a:ext>
                </a:extLst>
              </a:tr>
              <a:tr h="238125">
                <a:tc>
                  <a:txBody>
                    <a:bodyPr/>
                    <a:lstStyle/>
                    <a:p>
                      <a:pPr marL="0" lvl="0" indent="0" algn="l" rtl="0">
                        <a:spcBef>
                          <a:spcPts val="0"/>
                        </a:spcBef>
                        <a:spcAft>
                          <a:spcPts val="0"/>
                        </a:spcAft>
                        <a:buNone/>
                      </a:pPr>
                      <a:r>
                        <a:rPr lang="en" sz="1200" b="1" u="sng">
                          <a:latin typeface="Calibri"/>
                          <a:ea typeface="Calibri"/>
                          <a:cs typeface="Calibri"/>
                          <a:sym typeface="Calibri"/>
                        </a:rPr>
                        <a:t>Alphabet(Google)</a:t>
                      </a:r>
                      <a:endParaRPr sz="1200" b="1" u="sng">
                        <a:latin typeface="Calibri"/>
                        <a:ea typeface="Calibri"/>
                        <a:cs typeface="Calibri"/>
                        <a:sym typeface="Calibri"/>
                      </a:endParaRPr>
                    </a:p>
                  </a:txBody>
                  <a:tcPr marL="9525" marR="9525" marT="9525" marB="91425" anchor="b"/>
                </a:tc>
                <a:tc>
                  <a:txBody>
                    <a:bodyPr/>
                    <a:lstStyle/>
                    <a:p>
                      <a:pPr marL="0" marR="0" lvl="0" indent="0" algn="r" rtl="0">
                        <a:lnSpc>
                          <a:spcPct val="115000"/>
                        </a:lnSpc>
                        <a:spcBef>
                          <a:spcPts val="0"/>
                        </a:spcBef>
                        <a:spcAft>
                          <a:spcPts val="0"/>
                        </a:spcAft>
                        <a:buNone/>
                      </a:pPr>
                      <a:r>
                        <a:rPr lang="en" sz="1000">
                          <a:latin typeface="Calibri"/>
                          <a:ea typeface="Calibri"/>
                          <a:cs typeface="Calibri"/>
                          <a:sym typeface="Calibri"/>
                        </a:rPr>
                        <a:t>35.67%</a:t>
                      </a:r>
                      <a:endParaRPr sz="1000">
                        <a:latin typeface="Calibri"/>
                        <a:ea typeface="Calibri"/>
                        <a:cs typeface="Calibri"/>
                        <a:sym typeface="Calibri"/>
                      </a:endParaRPr>
                    </a:p>
                  </a:txBody>
                  <a:tcPr marL="9525" marR="9525" marT="9525" marB="91425" anchor="b"/>
                </a:tc>
                <a:tc>
                  <a:txBody>
                    <a:bodyPr/>
                    <a:lstStyle/>
                    <a:p>
                      <a:pPr marL="0" marR="0" lvl="0" indent="0" algn="r" rtl="0">
                        <a:lnSpc>
                          <a:spcPct val="115000"/>
                        </a:lnSpc>
                        <a:spcBef>
                          <a:spcPts val="0"/>
                        </a:spcBef>
                        <a:spcAft>
                          <a:spcPts val="0"/>
                        </a:spcAft>
                        <a:buNone/>
                      </a:pPr>
                      <a:r>
                        <a:rPr lang="en" sz="1000">
                          <a:latin typeface="Calibri"/>
                          <a:ea typeface="Calibri"/>
                          <a:cs typeface="Calibri"/>
                          <a:sym typeface="Calibri"/>
                        </a:rPr>
                        <a:t>8.65%</a:t>
                      </a:r>
                      <a:endParaRPr sz="1000">
                        <a:latin typeface="Calibri"/>
                        <a:ea typeface="Calibri"/>
                        <a:cs typeface="Calibri"/>
                        <a:sym typeface="Calibri"/>
                      </a:endParaRPr>
                    </a:p>
                  </a:txBody>
                  <a:tcPr marL="9525" marR="9525" marT="9525" marB="91425" anchor="b"/>
                </a:tc>
                <a:tc>
                  <a:txBody>
                    <a:bodyPr/>
                    <a:lstStyle/>
                    <a:p>
                      <a:pPr marL="0" marR="0" lvl="0" indent="0" algn="r" rtl="0">
                        <a:lnSpc>
                          <a:spcPct val="115000"/>
                        </a:lnSpc>
                        <a:spcBef>
                          <a:spcPts val="0"/>
                        </a:spcBef>
                        <a:spcAft>
                          <a:spcPts val="0"/>
                        </a:spcAft>
                        <a:buNone/>
                      </a:pPr>
                      <a:r>
                        <a:rPr lang="en" sz="1000">
                          <a:latin typeface="Calibri"/>
                          <a:ea typeface="Calibri"/>
                          <a:cs typeface="Calibri"/>
                          <a:sym typeface="Calibri"/>
                        </a:rPr>
                        <a:t>27.02%</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23.46%</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17.31%</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solidFill>
                            <a:srgbClr val="202124"/>
                          </a:solidFill>
                        </a:rPr>
                        <a:t>23.22</a:t>
                      </a:r>
                      <a:endParaRPr sz="1000">
                        <a:solidFill>
                          <a:srgbClr val="202124"/>
                        </a:solidFill>
                      </a:endParaRPr>
                    </a:p>
                  </a:txBody>
                  <a:tcPr marL="9525" marR="9525" marT="9525" marB="91425" anchor="b"/>
                </a:tc>
                <a:extLst>
                  <a:ext uri="{0D108BD9-81ED-4DB2-BD59-A6C34878D82A}">
                    <a16:rowId xmlns:a16="http://schemas.microsoft.com/office/drawing/2014/main" val="10003"/>
                  </a:ext>
                </a:extLst>
              </a:tr>
              <a:tr h="238125">
                <a:tc>
                  <a:txBody>
                    <a:bodyPr/>
                    <a:lstStyle/>
                    <a:p>
                      <a:pPr marL="0" lvl="0" indent="0" algn="l" rtl="0">
                        <a:spcBef>
                          <a:spcPts val="0"/>
                        </a:spcBef>
                        <a:spcAft>
                          <a:spcPts val="0"/>
                        </a:spcAft>
                        <a:buNone/>
                      </a:pPr>
                      <a:r>
                        <a:rPr lang="en" sz="1200" b="1" u="sng">
                          <a:latin typeface="Calibri"/>
                          <a:ea typeface="Calibri"/>
                          <a:cs typeface="Calibri"/>
                          <a:sym typeface="Calibri"/>
                        </a:rPr>
                        <a:t>Amazon</a:t>
                      </a:r>
                      <a:endParaRPr sz="1200" b="1" u="sng">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9.33%</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7.66%</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1.67%</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26.33%</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32.02%</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solidFill>
                            <a:srgbClr val="202124"/>
                          </a:solidFill>
                        </a:rPr>
                        <a:t>48</a:t>
                      </a:r>
                      <a:endParaRPr sz="1000">
                        <a:solidFill>
                          <a:srgbClr val="202124"/>
                        </a:solidFill>
                      </a:endParaRPr>
                    </a:p>
                  </a:txBody>
                  <a:tcPr marL="9525" marR="9525" marT="9525" marB="91425" anchor="b"/>
                </a:tc>
                <a:extLst>
                  <a:ext uri="{0D108BD9-81ED-4DB2-BD59-A6C34878D82A}">
                    <a16:rowId xmlns:a16="http://schemas.microsoft.com/office/drawing/2014/main" val="10004"/>
                  </a:ext>
                </a:extLst>
              </a:tr>
              <a:tr h="238125">
                <a:tc>
                  <a:txBody>
                    <a:bodyPr/>
                    <a:lstStyle/>
                    <a:p>
                      <a:pPr marL="0" lvl="0" indent="0" algn="l" rtl="0">
                        <a:spcBef>
                          <a:spcPts val="0"/>
                        </a:spcBef>
                        <a:spcAft>
                          <a:spcPts val="0"/>
                        </a:spcAft>
                        <a:buNone/>
                      </a:pPr>
                      <a:r>
                        <a:rPr lang="en" sz="1200" b="1" u="sng">
                          <a:latin typeface="Calibri"/>
                          <a:ea typeface="Calibri"/>
                          <a:cs typeface="Calibri"/>
                          <a:sym typeface="Calibri"/>
                        </a:rPr>
                        <a:t>Samsung</a:t>
                      </a:r>
                      <a:endParaRPr sz="1200" b="1" u="sng">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12.94%</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6.56%</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6.38%</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4.64%</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10.57%</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solidFill>
                            <a:srgbClr val="202124"/>
                          </a:solidFill>
                        </a:rPr>
                        <a:t>11.55</a:t>
                      </a:r>
                      <a:endParaRPr sz="1000">
                        <a:solidFill>
                          <a:srgbClr val="202124"/>
                        </a:solidFill>
                      </a:endParaRPr>
                    </a:p>
                  </a:txBody>
                  <a:tcPr marL="9525" marR="9525" marT="9525" marB="91425" anchor="b"/>
                </a:tc>
                <a:extLst>
                  <a:ext uri="{0D108BD9-81ED-4DB2-BD59-A6C34878D82A}">
                    <a16:rowId xmlns:a16="http://schemas.microsoft.com/office/drawing/2014/main" val="10005"/>
                  </a:ext>
                </a:extLst>
              </a:tr>
              <a:tr h="238125">
                <a:tc>
                  <a:txBody>
                    <a:bodyPr/>
                    <a:lstStyle/>
                    <a:p>
                      <a:pPr marL="0" lvl="0" indent="0" algn="l" rtl="0">
                        <a:spcBef>
                          <a:spcPts val="0"/>
                        </a:spcBef>
                        <a:spcAft>
                          <a:spcPts val="0"/>
                        </a:spcAft>
                        <a:buNone/>
                      </a:pPr>
                      <a:r>
                        <a:rPr lang="en" sz="1200" b="1" u="sng">
                          <a:latin typeface="Calibri"/>
                          <a:ea typeface="Calibri"/>
                          <a:cs typeface="Calibri"/>
                          <a:sym typeface="Calibri"/>
                        </a:rPr>
                        <a:t>Dell</a:t>
                      </a:r>
                      <a:endParaRPr sz="1200" b="1" u="sng">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3.95%</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6.10%</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-2.15%</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3.76%</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solidFill>
                            <a:srgbClr val="222222"/>
                          </a:solidFill>
                        </a:rPr>
                        <a:t>19.71%</a:t>
                      </a:r>
                      <a:endParaRPr sz="1000">
                        <a:solidFill>
                          <a:srgbClr val="222222"/>
                        </a:solidFill>
                      </a:endParaRPr>
                    </a:p>
                  </a:txBody>
                  <a:tcPr marL="9525" marR="9525" marT="9525" marB="91425" anchor="b"/>
                </a:tc>
                <a:tc>
                  <a:txBody>
                    <a:bodyPr/>
                    <a:lstStyle/>
                    <a:p>
                      <a:pPr marL="0" lvl="0" indent="0" algn="r" rtl="0">
                        <a:lnSpc>
                          <a:spcPct val="115000"/>
                        </a:lnSpc>
                        <a:spcBef>
                          <a:spcPts val="0"/>
                        </a:spcBef>
                        <a:spcAft>
                          <a:spcPts val="0"/>
                        </a:spcAft>
                        <a:buNone/>
                      </a:pPr>
                      <a:r>
                        <a:rPr lang="en" sz="1000">
                          <a:solidFill>
                            <a:srgbClr val="202124"/>
                          </a:solidFill>
                        </a:rPr>
                        <a:t>5.55</a:t>
                      </a:r>
                      <a:endParaRPr sz="1000">
                        <a:solidFill>
                          <a:srgbClr val="202124"/>
                        </a:solidFill>
                      </a:endParaRPr>
                    </a:p>
                  </a:txBody>
                  <a:tcPr marL="9525" marR="9525" marT="9525" marB="91425" anchor="b"/>
                </a:tc>
                <a:extLst>
                  <a:ext uri="{0D108BD9-81ED-4DB2-BD59-A6C34878D82A}">
                    <a16:rowId xmlns:a16="http://schemas.microsoft.com/office/drawing/2014/main" val="10006"/>
                  </a:ext>
                </a:extLst>
              </a:tr>
              <a:tr h="238125">
                <a:tc>
                  <a:txBody>
                    <a:bodyPr/>
                    <a:lstStyle/>
                    <a:p>
                      <a:pPr marL="0" lvl="0" indent="0" algn="l" rtl="0">
                        <a:spcBef>
                          <a:spcPts val="0"/>
                        </a:spcBef>
                        <a:spcAft>
                          <a:spcPts val="0"/>
                        </a:spcAft>
                        <a:buNone/>
                      </a:pPr>
                      <a:r>
                        <a:rPr lang="en" sz="1200" b="1" u="sng">
                          <a:latin typeface="Calibri"/>
                          <a:ea typeface="Calibri"/>
                          <a:cs typeface="Calibri"/>
                          <a:sym typeface="Calibri"/>
                        </a:rPr>
                        <a:t>Sony</a:t>
                      </a:r>
                      <a:endParaRPr sz="1200" b="1" u="sng">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3.19%</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4%</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-0.81%</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5.18%</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17.40%</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solidFill>
                            <a:srgbClr val="202124"/>
                          </a:solidFill>
                        </a:rPr>
                        <a:t>16.42</a:t>
                      </a:r>
                      <a:endParaRPr sz="1000">
                        <a:solidFill>
                          <a:srgbClr val="202124"/>
                        </a:solidFill>
                      </a:endParaRPr>
                    </a:p>
                  </a:txBody>
                  <a:tcPr marL="9525" marR="9525" marT="9525" marB="91425" anchor="b"/>
                </a:tc>
                <a:extLst>
                  <a:ext uri="{0D108BD9-81ED-4DB2-BD59-A6C34878D82A}">
                    <a16:rowId xmlns:a16="http://schemas.microsoft.com/office/drawing/2014/main" val="10007"/>
                  </a:ext>
                </a:extLst>
              </a:tr>
              <a:tr h="238125">
                <a:tc>
                  <a:txBody>
                    <a:bodyPr/>
                    <a:lstStyle/>
                    <a:p>
                      <a:pPr marL="0" lvl="0" indent="0" algn="l" rtl="0">
                        <a:spcBef>
                          <a:spcPts val="0"/>
                        </a:spcBef>
                        <a:spcAft>
                          <a:spcPts val="0"/>
                        </a:spcAft>
                        <a:buNone/>
                      </a:pPr>
                      <a:r>
                        <a:rPr lang="en" sz="1200" b="1" u="sng">
                          <a:latin typeface="Calibri"/>
                          <a:ea typeface="Calibri"/>
                          <a:cs typeface="Calibri"/>
                          <a:sym typeface="Calibri"/>
                        </a:rPr>
                        <a:t>Lenovo</a:t>
                      </a:r>
                      <a:endParaRPr sz="1200" b="1" u="sng">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8.25%</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6.26%</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1.99%</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12.18%</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a:latin typeface="Calibri"/>
                          <a:ea typeface="Calibri"/>
                          <a:cs typeface="Calibri"/>
                          <a:sym typeface="Calibri"/>
                        </a:rPr>
                        <a:t>2.75%</a:t>
                      </a:r>
                      <a:endParaRPr sz="1000">
                        <a:latin typeface="Calibri"/>
                        <a:ea typeface="Calibri"/>
                        <a:cs typeface="Calibri"/>
                        <a:sym typeface="Calibri"/>
                      </a:endParaRPr>
                    </a:p>
                  </a:txBody>
                  <a:tcPr marL="9525" marR="9525" marT="9525" marB="91425" anchor="b"/>
                </a:tc>
                <a:tc>
                  <a:txBody>
                    <a:bodyPr/>
                    <a:lstStyle/>
                    <a:p>
                      <a:pPr marL="0" lvl="0" indent="0" algn="r" rtl="0">
                        <a:lnSpc>
                          <a:spcPct val="115000"/>
                        </a:lnSpc>
                        <a:spcBef>
                          <a:spcPts val="0"/>
                        </a:spcBef>
                        <a:spcAft>
                          <a:spcPts val="0"/>
                        </a:spcAft>
                        <a:buNone/>
                      </a:pPr>
                      <a:r>
                        <a:rPr lang="en" sz="1000" dirty="0">
                          <a:solidFill>
                            <a:srgbClr val="202124"/>
                          </a:solidFill>
                        </a:rPr>
                        <a:t>8.1</a:t>
                      </a:r>
                      <a:endParaRPr sz="1000" dirty="0">
                        <a:solidFill>
                          <a:srgbClr val="202124"/>
                        </a:solidFill>
                      </a:endParaRPr>
                    </a:p>
                  </a:txBody>
                  <a:tcPr marL="9525" marR="9525" marT="9525" marB="91425" anchor="b"/>
                </a:tc>
                <a:extLst>
                  <a:ext uri="{0D108BD9-81ED-4DB2-BD59-A6C34878D82A}">
                    <a16:rowId xmlns:a16="http://schemas.microsoft.com/office/drawing/2014/main" val="10008"/>
                  </a:ext>
                </a:extLst>
              </a:tr>
            </a:tbl>
          </a:graphicData>
        </a:graphic>
      </p:graphicFrame>
      <p:sp>
        <p:nvSpPr>
          <p:cNvPr id="244" name="Google Shape;244;p22"/>
          <p:cNvSpPr txBox="1"/>
          <p:nvPr/>
        </p:nvSpPr>
        <p:spPr>
          <a:xfrm>
            <a:off x="7098528" y="3388250"/>
            <a:ext cx="21516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100" b="1">
                <a:solidFill>
                  <a:schemeClr val="dk1"/>
                </a:solidFill>
                <a:latin typeface="Courier New"/>
                <a:ea typeface="Courier New"/>
                <a:cs typeface="Courier New"/>
                <a:sym typeface="Courier New"/>
              </a:rPr>
              <a:t>Steady Revenue</a:t>
            </a:r>
            <a:endParaRPr sz="1100" b="1">
              <a:solidFill>
                <a:schemeClr val="dk1"/>
              </a:solidFill>
              <a:latin typeface="Courier New"/>
              <a:ea typeface="Courier New"/>
              <a:cs typeface="Courier New"/>
              <a:sym typeface="Courier New"/>
            </a:endParaRPr>
          </a:p>
          <a:p>
            <a:pPr marL="0" marR="0" lvl="0" indent="0" algn="l" rtl="0">
              <a:lnSpc>
                <a:spcPct val="100000"/>
              </a:lnSpc>
              <a:spcBef>
                <a:spcPts val="0"/>
              </a:spcBef>
              <a:spcAft>
                <a:spcPts val="0"/>
              </a:spcAft>
              <a:buNone/>
            </a:pPr>
            <a:r>
              <a:rPr lang="en" sz="1100" b="1">
                <a:solidFill>
                  <a:schemeClr val="dk1"/>
                </a:solidFill>
                <a:latin typeface="Courier New"/>
                <a:ea typeface="Courier New"/>
                <a:cs typeface="Courier New"/>
                <a:sym typeface="Courier New"/>
              </a:rPr>
              <a:t>Growth</a:t>
            </a:r>
            <a:endParaRPr sz="100">
              <a:solidFill>
                <a:srgbClr val="202124"/>
              </a:solidFill>
              <a:highlight>
                <a:schemeClr val="lt1"/>
              </a:highlight>
              <a:latin typeface="Courier New"/>
              <a:ea typeface="Courier New"/>
              <a:cs typeface="Courier New"/>
              <a:sym typeface="Courier New"/>
            </a:endParaRPr>
          </a:p>
        </p:txBody>
      </p:sp>
      <p:sp>
        <p:nvSpPr>
          <p:cNvPr id="245" name="Google Shape;245;p22"/>
          <p:cNvSpPr txBox="1"/>
          <p:nvPr/>
        </p:nvSpPr>
        <p:spPr>
          <a:xfrm>
            <a:off x="7088028" y="2609450"/>
            <a:ext cx="2080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1"/>
                </a:solidFill>
                <a:latin typeface="Courier New"/>
                <a:ea typeface="Courier New"/>
                <a:cs typeface="Courier New"/>
                <a:sym typeface="Courier New"/>
              </a:rPr>
              <a:t>High Economic </a:t>
            </a:r>
            <a:endParaRPr sz="1100" b="1">
              <a:solidFill>
                <a:schemeClr val="dk1"/>
              </a:solidFill>
              <a:latin typeface="Courier New"/>
              <a:ea typeface="Courier New"/>
              <a:cs typeface="Courier New"/>
              <a:sym typeface="Courier New"/>
            </a:endParaRPr>
          </a:p>
          <a:p>
            <a:pPr marL="0" lvl="0" indent="0" algn="l" rtl="0">
              <a:spcBef>
                <a:spcPts val="0"/>
              </a:spcBef>
              <a:spcAft>
                <a:spcPts val="0"/>
              </a:spcAft>
              <a:buNone/>
            </a:pPr>
            <a:r>
              <a:rPr lang="en" sz="1100" b="1">
                <a:solidFill>
                  <a:schemeClr val="dk1"/>
                </a:solidFill>
                <a:latin typeface="Courier New"/>
                <a:ea typeface="Courier New"/>
                <a:cs typeface="Courier New"/>
                <a:sym typeface="Courier New"/>
              </a:rPr>
              <a:t>Profit</a:t>
            </a:r>
            <a:endParaRPr sz="1300"/>
          </a:p>
        </p:txBody>
      </p:sp>
      <p:pic>
        <p:nvPicPr>
          <p:cNvPr id="246" name="Google Shape;246;p22"/>
          <p:cNvPicPr preferRelativeResize="0"/>
          <p:nvPr/>
        </p:nvPicPr>
        <p:blipFill rotWithShape="1">
          <a:blip r:embed="rId8">
            <a:alphaModFix/>
          </a:blip>
          <a:srcRect l="32577" t="27694" r="32260" b="31775"/>
          <a:stretch/>
        </p:blipFill>
        <p:spPr>
          <a:xfrm>
            <a:off x="8580125" y="-43575"/>
            <a:ext cx="506750" cy="584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23"/>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252" name="Google Shape;252;p23"/>
          <p:cNvSpPr/>
          <p:nvPr/>
        </p:nvSpPr>
        <p:spPr>
          <a:xfrm>
            <a:off x="152400" y="73844"/>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pic>
        <p:nvPicPr>
          <p:cNvPr id="253" name="Google Shape;253;p23"/>
          <p:cNvPicPr preferRelativeResize="0"/>
          <p:nvPr/>
        </p:nvPicPr>
        <p:blipFill>
          <a:blip r:embed="rId4">
            <a:alphaModFix/>
          </a:blip>
          <a:stretch>
            <a:fillRect/>
          </a:stretch>
        </p:blipFill>
        <p:spPr>
          <a:xfrm>
            <a:off x="172650" y="1580100"/>
            <a:ext cx="4419951" cy="3091051"/>
          </a:xfrm>
          <a:prstGeom prst="rect">
            <a:avLst/>
          </a:prstGeom>
          <a:noFill/>
          <a:ln>
            <a:noFill/>
          </a:ln>
        </p:spPr>
      </p:pic>
      <p:pic>
        <p:nvPicPr>
          <p:cNvPr id="254" name="Google Shape;254;p23"/>
          <p:cNvPicPr preferRelativeResize="0"/>
          <p:nvPr/>
        </p:nvPicPr>
        <p:blipFill rotWithShape="1">
          <a:blip r:embed="rId5">
            <a:alphaModFix/>
          </a:blip>
          <a:srcRect l="32577" t="27694" r="32260" b="31775"/>
          <a:stretch/>
        </p:blipFill>
        <p:spPr>
          <a:xfrm>
            <a:off x="8580125" y="-43575"/>
            <a:ext cx="506750" cy="584100"/>
          </a:xfrm>
          <a:prstGeom prst="rect">
            <a:avLst/>
          </a:prstGeom>
          <a:noFill/>
          <a:ln>
            <a:noFill/>
          </a:ln>
        </p:spPr>
      </p:pic>
      <p:sp>
        <p:nvSpPr>
          <p:cNvPr id="255" name="Google Shape;255;p23"/>
          <p:cNvSpPr/>
          <p:nvPr/>
        </p:nvSpPr>
        <p:spPr>
          <a:xfrm>
            <a:off x="396500" y="154850"/>
            <a:ext cx="8108700" cy="369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 sz="2100">
                <a:solidFill>
                  <a:srgbClr val="C4A159"/>
                </a:solidFill>
                <a:latin typeface="Merriweather"/>
                <a:ea typeface="Merriweather"/>
                <a:cs typeface="Merriweather"/>
                <a:sym typeface="Merriweather"/>
              </a:rPr>
              <a:t>Measure of Competitive Advantage - </a:t>
            </a:r>
            <a:r>
              <a:rPr lang="en" sz="2100" u="sng">
                <a:solidFill>
                  <a:srgbClr val="C4A159"/>
                </a:solidFill>
                <a:latin typeface="Merriweather"/>
                <a:ea typeface="Merriweather"/>
                <a:cs typeface="Merriweather"/>
                <a:sym typeface="Merriweather"/>
              </a:rPr>
              <a:t>Economic Profit</a:t>
            </a:r>
            <a:endParaRPr sz="2100" u="sng">
              <a:solidFill>
                <a:srgbClr val="C4A159"/>
              </a:solidFill>
              <a:latin typeface="Merriweather"/>
              <a:ea typeface="Merriweather"/>
              <a:cs typeface="Merriweather"/>
              <a:sym typeface="Merriweather"/>
            </a:endParaRPr>
          </a:p>
        </p:txBody>
      </p:sp>
      <p:sp>
        <p:nvSpPr>
          <p:cNvPr id="256" name="Google Shape;256;p23"/>
          <p:cNvSpPr txBox="1"/>
          <p:nvPr/>
        </p:nvSpPr>
        <p:spPr>
          <a:xfrm>
            <a:off x="1082513" y="1024950"/>
            <a:ext cx="25389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dk1"/>
                </a:solidFill>
                <a:latin typeface="Lora"/>
                <a:ea typeface="Lora"/>
                <a:cs typeface="Lora"/>
                <a:sym typeface="Lora"/>
              </a:rPr>
              <a:t>APPLE 5-year Economic Profit</a:t>
            </a:r>
            <a:endParaRPr sz="1200" u="sng">
              <a:solidFill>
                <a:schemeClr val="dk1"/>
              </a:solidFill>
              <a:latin typeface="Lora"/>
              <a:ea typeface="Lora"/>
              <a:cs typeface="Lora"/>
              <a:sym typeface="Lora"/>
            </a:endParaRPr>
          </a:p>
          <a:p>
            <a:pPr marL="0" lvl="0" indent="0" algn="l" rtl="0">
              <a:spcBef>
                <a:spcPts val="0"/>
              </a:spcBef>
              <a:spcAft>
                <a:spcPts val="0"/>
              </a:spcAft>
              <a:buNone/>
            </a:pPr>
            <a:endParaRPr sz="1200" u="sng">
              <a:solidFill>
                <a:schemeClr val="dk1"/>
              </a:solidFill>
              <a:latin typeface="Lora"/>
              <a:ea typeface="Lora"/>
              <a:cs typeface="Lora"/>
              <a:sym typeface="Lora"/>
            </a:endParaRPr>
          </a:p>
        </p:txBody>
      </p:sp>
      <p:sp>
        <p:nvSpPr>
          <p:cNvPr id="257" name="Google Shape;257;p23"/>
          <p:cNvSpPr txBox="1"/>
          <p:nvPr/>
        </p:nvSpPr>
        <p:spPr>
          <a:xfrm>
            <a:off x="5163130" y="1024950"/>
            <a:ext cx="3583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dk1"/>
                </a:solidFill>
                <a:latin typeface="Lora"/>
                <a:ea typeface="Lora"/>
                <a:cs typeface="Lora"/>
                <a:sym typeface="Lora"/>
              </a:rPr>
              <a:t>APPLE &amp; Competitors 5-year Economic Profit</a:t>
            </a:r>
            <a:endParaRPr sz="1200" u="sng">
              <a:solidFill>
                <a:schemeClr val="dk1"/>
              </a:solidFill>
              <a:latin typeface="Lora"/>
              <a:ea typeface="Lora"/>
              <a:cs typeface="Lora"/>
              <a:sym typeface="Lora"/>
            </a:endParaRPr>
          </a:p>
          <a:p>
            <a:pPr marL="0" lvl="0" indent="0" algn="l" rtl="0">
              <a:spcBef>
                <a:spcPts val="0"/>
              </a:spcBef>
              <a:spcAft>
                <a:spcPts val="0"/>
              </a:spcAft>
              <a:buNone/>
            </a:pPr>
            <a:endParaRPr sz="1200" u="sng">
              <a:solidFill>
                <a:schemeClr val="dk1"/>
              </a:solidFill>
              <a:latin typeface="Lora"/>
              <a:ea typeface="Lora"/>
              <a:cs typeface="Lora"/>
              <a:sym typeface="Lora"/>
            </a:endParaRPr>
          </a:p>
        </p:txBody>
      </p:sp>
      <p:pic>
        <p:nvPicPr>
          <p:cNvPr id="258" name="Google Shape;258;p23"/>
          <p:cNvPicPr preferRelativeResize="0"/>
          <p:nvPr/>
        </p:nvPicPr>
        <p:blipFill>
          <a:blip r:embed="rId6">
            <a:alphaModFix/>
          </a:blip>
          <a:stretch>
            <a:fillRect/>
          </a:stretch>
        </p:blipFill>
        <p:spPr>
          <a:xfrm>
            <a:off x="4666925" y="1626813"/>
            <a:ext cx="4419949" cy="2997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4"/>
          <p:cNvSpPr/>
          <p:nvPr/>
        </p:nvSpPr>
        <p:spPr>
          <a:xfrm>
            <a:off x="3860450" y="2897150"/>
            <a:ext cx="5051400" cy="2104500"/>
          </a:xfrm>
          <a:prstGeom prst="roundRect">
            <a:avLst>
              <a:gd name="adj" fmla="val 16667"/>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4"/>
          <p:cNvSpPr/>
          <p:nvPr/>
        </p:nvSpPr>
        <p:spPr>
          <a:xfrm>
            <a:off x="56975" y="589850"/>
            <a:ext cx="4992000" cy="2307300"/>
          </a:xfrm>
          <a:prstGeom prst="roundRect">
            <a:avLst>
              <a:gd name="adj" fmla="val 16667"/>
            </a:avLst>
          </a:prstGeom>
          <a:solidFill>
            <a:srgbClr val="F4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24"/>
          <p:cNvPicPr preferRelativeResize="0"/>
          <p:nvPr/>
        </p:nvPicPr>
        <p:blipFill rotWithShape="1">
          <a:blip r:embed="rId3">
            <a:alphaModFix/>
          </a:blip>
          <a:srcRect/>
          <a:stretch/>
        </p:blipFill>
        <p:spPr>
          <a:xfrm>
            <a:off x="0" y="0"/>
            <a:ext cx="9144000" cy="5143499"/>
          </a:xfrm>
          <a:prstGeom prst="rect">
            <a:avLst/>
          </a:prstGeom>
          <a:noFill/>
          <a:ln>
            <a:noFill/>
          </a:ln>
        </p:spPr>
      </p:pic>
      <p:sp>
        <p:nvSpPr>
          <p:cNvPr id="266" name="Google Shape;266;p24"/>
          <p:cNvSpPr/>
          <p:nvPr/>
        </p:nvSpPr>
        <p:spPr>
          <a:xfrm>
            <a:off x="244100" y="154850"/>
            <a:ext cx="3998100" cy="3693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None/>
            </a:pPr>
            <a:r>
              <a:rPr lang="en" sz="2200">
                <a:solidFill>
                  <a:srgbClr val="C4A159"/>
                </a:solidFill>
                <a:latin typeface="Merriweather"/>
                <a:ea typeface="Merriweather"/>
                <a:cs typeface="Merriweather"/>
                <a:sym typeface="Merriweather"/>
              </a:rPr>
              <a:t>Pricing &amp; Cost Advantages</a:t>
            </a:r>
            <a:endParaRPr sz="2200">
              <a:solidFill>
                <a:srgbClr val="C4A159"/>
              </a:solidFill>
              <a:latin typeface="Merriweather"/>
              <a:ea typeface="Merriweather"/>
              <a:cs typeface="Merriweather"/>
              <a:sym typeface="Merriweather"/>
            </a:endParaRPr>
          </a:p>
        </p:txBody>
      </p:sp>
      <p:sp>
        <p:nvSpPr>
          <p:cNvPr id="267" name="Google Shape;267;p24"/>
          <p:cNvSpPr/>
          <p:nvPr/>
        </p:nvSpPr>
        <p:spPr>
          <a:xfrm>
            <a:off x="0" y="73844"/>
            <a:ext cx="148500" cy="516000"/>
          </a:xfrm>
          <a:prstGeom prst="flowChartDelay">
            <a:avLst/>
          </a:prstGeom>
          <a:solidFill>
            <a:srgbClr val="07376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endParaRPr>
          </a:p>
        </p:txBody>
      </p:sp>
      <p:sp>
        <p:nvSpPr>
          <p:cNvPr id="268" name="Google Shape;268;p24"/>
          <p:cNvSpPr txBox="1"/>
          <p:nvPr/>
        </p:nvSpPr>
        <p:spPr>
          <a:xfrm>
            <a:off x="148500" y="632625"/>
            <a:ext cx="4743000" cy="2029500"/>
          </a:xfrm>
          <a:prstGeom prst="rect">
            <a:avLst/>
          </a:prstGeom>
          <a:noFill/>
          <a:ln>
            <a:noFill/>
          </a:ln>
        </p:spPr>
        <p:txBody>
          <a:bodyPr spcFirstLastPara="1" wrap="square" lIns="91425" tIns="91425" rIns="91425" bIns="91425" anchor="t" anchorCtr="0">
            <a:spAutoFit/>
          </a:bodyPr>
          <a:lstStyle/>
          <a:p>
            <a:pPr marL="342900" marR="0" lvl="0" indent="-222250" algn="l" rtl="0">
              <a:lnSpc>
                <a:spcPct val="115000"/>
              </a:lnSpc>
              <a:spcBef>
                <a:spcPts val="0"/>
              </a:spcBef>
              <a:spcAft>
                <a:spcPts val="0"/>
              </a:spcAft>
              <a:buClr>
                <a:schemeClr val="dk1"/>
              </a:buClr>
              <a:buSzPts val="900"/>
              <a:buFont typeface="Merriweather"/>
              <a:buChar char="●"/>
            </a:pPr>
            <a:r>
              <a:rPr lang="en" sz="1100" b="1">
                <a:solidFill>
                  <a:schemeClr val="dk1"/>
                </a:solidFill>
                <a:latin typeface="Courier New"/>
                <a:ea typeface="Courier New"/>
                <a:cs typeface="Courier New"/>
                <a:sym typeface="Courier New"/>
              </a:rPr>
              <a:t>Innovative products</a:t>
            </a:r>
            <a:r>
              <a:rPr lang="en" sz="1100">
                <a:solidFill>
                  <a:schemeClr val="dk1"/>
                </a:solidFill>
                <a:latin typeface="Courier New"/>
                <a:ea typeface="Courier New"/>
                <a:cs typeface="Courier New"/>
                <a:sym typeface="Courier New"/>
              </a:rPr>
              <a:t>: </a:t>
            </a:r>
            <a:r>
              <a:rPr lang="en" sz="1100">
                <a:solidFill>
                  <a:schemeClr val="dk1"/>
                </a:solidFill>
                <a:latin typeface="Spectral"/>
                <a:ea typeface="Spectral"/>
                <a:cs typeface="Spectral"/>
                <a:sym typeface="Spectral"/>
              </a:rPr>
              <a:t>72054 patents globally</a:t>
            </a:r>
            <a:endParaRPr sz="600">
              <a:solidFill>
                <a:schemeClr val="dk1"/>
              </a:solidFill>
              <a:latin typeface="Courier New"/>
              <a:ea typeface="Courier New"/>
              <a:cs typeface="Courier New"/>
              <a:sym typeface="Courier New"/>
            </a:endParaRPr>
          </a:p>
          <a:p>
            <a:pPr marL="342900" lvl="0" indent="-222250" algn="l" rtl="0">
              <a:lnSpc>
                <a:spcPct val="115000"/>
              </a:lnSpc>
              <a:spcBef>
                <a:spcPts val="0"/>
              </a:spcBef>
              <a:spcAft>
                <a:spcPts val="0"/>
              </a:spcAft>
              <a:buClr>
                <a:schemeClr val="dk1"/>
              </a:buClr>
              <a:buSzPts val="900"/>
              <a:buFont typeface="Merriweather"/>
              <a:buChar char="●"/>
            </a:pPr>
            <a:r>
              <a:rPr lang="en" sz="1100" b="1">
                <a:solidFill>
                  <a:schemeClr val="dk1"/>
                </a:solidFill>
                <a:latin typeface="Courier New"/>
                <a:ea typeface="Courier New"/>
                <a:cs typeface="Courier New"/>
                <a:sym typeface="Courier New"/>
              </a:rPr>
              <a:t>Quality: </a:t>
            </a:r>
            <a:endParaRPr sz="1100" b="1">
              <a:solidFill>
                <a:schemeClr val="dk1"/>
              </a:solidFill>
              <a:latin typeface="Courier New"/>
              <a:ea typeface="Courier New"/>
              <a:cs typeface="Courier New"/>
              <a:sym typeface="Courier New"/>
            </a:endParaRPr>
          </a:p>
          <a:p>
            <a:pPr marL="685800" lvl="1" indent="-222250" algn="l" rtl="0">
              <a:lnSpc>
                <a:spcPct val="115000"/>
              </a:lnSpc>
              <a:spcBef>
                <a:spcPts val="0"/>
              </a:spcBef>
              <a:spcAft>
                <a:spcPts val="0"/>
              </a:spcAft>
              <a:buClr>
                <a:schemeClr val="dk1"/>
              </a:buClr>
              <a:buSzPts val="900"/>
              <a:buFont typeface="Merriweather"/>
              <a:buChar char="○"/>
            </a:pPr>
            <a:r>
              <a:rPr lang="en" sz="1100">
                <a:solidFill>
                  <a:schemeClr val="dk1"/>
                </a:solidFill>
                <a:latin typeface="Spectral"/>
                <a:ea typeface="Spectral"/>
                <a:cs typeface="Spectral"/>
                <a:sym typeface="Spectral"/>
              </a:rPr>
              <a:t>Great in-store experience</a:t>
            </a:r>
            <a:endParaRPr sz="1100">
              <a:solidFill>
                <a:schemeClr val="dk1"/>
              </a:solidFill>
              <a:latin typeface="Spectral"/>
              <a:ea typeface="Spectral"/>
              <a:cs typeface="Spectral"/>
              <a:sym typeface="Spectral"/>
            </a:endParaRPr>
          </a:p>
          <a:p>
            <a:pPr marL="685800" lvl="1" indent="-222250" algn="l" rtl="0">
              <a:lnSpc>
                <a:spcPct val="115000"/>
              </a:lnSpc>
              <a:spcBef>
                <a:spcPts val="0"/>
              </a:spcBef>
              <a:spcAft>
                <a:spcPts val="0"/>
              </a:spcAft>
              <a:buClr>
                <a:schemeClr val="dk1"/>
              </a:buClr>
              <a:buSzPts val="900"/>
              <a:buFont typeface="Merriweather"/>
              <a:buChar char="○"/>
            </a:pPr>
            <a:r>
              <a:rPr lang="en" sz="1100">
                <a:solidFill>
                  <a:schemeClr val="dk1"/>
                </a:solidFill>
                <a:latin typeface="Spectral"/>
                <a:ea typeface="Spectral"/>
                <a:cs typeface="Spectral"/>
                <a:sym typeface="Spectral"/>
              </a:rPr>
              <a:t>Control of software and hardware</a:t>
            </a:r>
            <a:endParaRPr sz="1100">
              <a:solidFill>
                <a:schemeClr val="dk1"/>
              </a:solidFill>
              <a:latin typeface="Spectral"/>
              <a:ea typeface="Spectral"/>
              <a:cs typeface="Spectral"/>
              <a:sym typeface="Spectral"/>
            </a:endParaRPr>
          </a:p>
          <a:p>
            <a:pPr marL="685800" lvl="1" indent="-222250" algn="l" rtl="0">
              <a:lnSpc>
                <a:spcPct val="115000"/>
              </a:lnSpc>
              <a:spcBef>
                <a:spcPts val="0"/>
              </a:spcBef>
              <a:spcAft>
                <a:spcPts val="0"/>
              </a:spcAft>
              <a:buClr>
                <a:schemeClr val="dk1"/>
              </a:buClr>
              <a:buSzPts val="900"/>
              <a:buFont typeface="Merriweather"/>
              <a:buChar char="○"/>
            </a:pPr>
            <a:r>
              <a:rPr lang="en" sz="1100">
                <a:solidFill>
                  <a:schemeClr val="dk1"/>
                </a:solidFill>
                <a:latin typeface="Spectral"/>
                <a:ea typeface="Spectral"/>
                <a:cs typeface="Spectral"/>
                <a:sym typeface="Spectral"/>
              </a:rPr>
              <a:t>Game-changing tech</a:t>
            </a:r>
            <a:endParaRPr sz="1100">
              <a:solidFill>
                <a:schemeClr val="dk1"/>
              </a:solidFill>
              <a:latin typeface="Spectral"/>
              <a:ea typeface="Spectral"/>
              <a:cs typeface="Spectral"/>
              <a:sym typeface="Spectral"/>
            </a:endParaRPr>
          </a:p>
          <a:p>
            <a:pPr marL="685800" lvl="1" indent="-222250" algn="l" rtl="0">
              <a:lnSpc>
                <a:spcPct val="115000"/>
              </a:lnSpc>
              <a:spcBef>
                <a:spcPts val="0"/>
              </a:spcBef>
              <a:spcAft>
                <a:spcPts val="0"/>
              </a:spcAft>
              <a:buClr>
                <a:schemeClr val="dk1"/>
              </a:buClr>
              <a:buSzPts val="900"/>
              <a:buFont typeface="Merriweather"/>
              <a:buChar char="○"/>
            </a:pPr>
            <a:r>
              <a:rPr lang="en" sz="1100">
                <a:solidFill>
                  <a:schemeClr val="dk1"/>
                </a:solidFill>
                <a:latin typeface="Spectral"/>
                <a:ea typeface="Spectral"/>
                <a:cs typeface="Spectral"/>
                <a:sym typeface="Spectral"/>
              </a:rPr>
              <a:t>Safety and security</a:t>
            </a:r>
            <a:endParaRPr sz="600">
              <a:solidFill>
                <a:schemeClr val="dk1"/>
              </a:solidFill>
              <a:latin typeface="Courier New"/>
              <a:ea typeface="Courier New"/>
              <a:cs typeface="Courier New"/>
              <a:sym typeface="Courier New"/>
            </a:endParaRPr>
          </a:p>
          <a:p>
            <a:pPr marL="342900" lvl="0" indent="-222250" algn="l" rtl="0">
              <a:lnSpc>
                <a:spcPct val="115000"/>
              </a:lnSpc>
              <a:spcBef>
                <a:spcPts val="0"/>
              </a:spcBef>
              <a:spcAft>
                <a:spcPts val="0"/>
              </a:spcAft>
              <a:buClr>
                <a:schemeClr val="dk1"/>
              </a:buClr>
              <a:buSzPts val="900"/>
              <a:buFont typeface="Merriweather"/>
              <a:buChar char="●"/>
            </a:pPr>
            <a:r>
              <a:rPr lang="en" sz="1100" b="1">
                <a:solidFill>
                  <a:schemeClr val="dk1"/>
                </a:solidFill>
                <a:latin typeface="Courier New"/>
                <a:ea typeface="Courier New"/>
                <a:cs typeface="Courier New"/>
                <a:sym typeface="Courier New"/>
              </a:rPr>
              <a:t>Customer Lock-in:</a:t>
            </a:r>
            <a:r>
              <a:rPr lang="en" sz="1100">
                <a:solidFill>
                  <a:schemeClr val="dk1"/>
                </a:solidFill>
                <a:latin typeface="Spectral"/>
                <a:ea typeface="Spectral"/>
                <a:cs typeface="Spectral"/>
                <a:sym typeface="Spectral"/>
              </a:rPr>
              <a:t>Products share the same software and applications, and operate in a similar way</a:t>
            </a:r>
            <a:endParaRPr sz="1100">
              <a:solidFill>
                <a:schemeClr val="dk1"/>
              </a:solidFill>
              <a:latin typeface="Spectral"/>
              <a:ea typeface="Spectral"/>
              <a:cs typeface="Spectral"/>
              <a:sym typeface="Spectral"/>
            </a:endParaRPr>
          </a:p>
          <a:p>
            <a:pPr marL="342900" lvl="0" indent="-222250" algn="l" rtl="0">
              <a:lnSpc>
                <a:spcPct val="115000"/>
              </a:lnSpc>
              <a:spcBef>
                <a:spcPts val="0"/>
              </a:spcBef>
              <a:spcAft>
                <a:spcPts val="0"/>
              </a:spcAft>
              <a:buClr>
                <a:schemeClr val="dk1"/>
              </a:buClr>
              <a:buSzPts val="900"/>
              <a:buFont typeface="Merriweather"/>
              <a:buChar char="●"/>
            </a:pPr>
            <a:r>
              <a:rPr lang="en" sz="1100" b="1">
                <a:solidFill>
                  <a:schemeClr val="dk1"/>
                </a:solidFill>
                <a:latin typeface="Courier New"/>
                <a:ea typeface="Courier New"/>
                <a:cs typeface="Courier New"/>
                <a:sym typeface="Courier New"/>
              </a:rPr>
              <a:t>Brand:</a:t>
            </a:r>
            <a:r>
              <a:rPr lang="en" sz="1100">
                <a:solidFill>
                  <a:schemeClr val="dk1"/>
                </a:solidFill>
                <a:latin typeface="Spectral"/>
                <a:ea typeface="Spectral"/>
                <a:cs typeface="Spectral"/>
                <a:sym typeface="Spectral"/>
              </a:rPr>
              <a:t>Most valuable world’s leading brand in 2021 </a:t>
            </a:r>
            <a:endParaRPr sz="1100">
              <a:solidFill>
                <a:schemeClr val="dk1"/>
              </a:solidFill>
              <a:latin typeface="Courier New"/>
              <a:ea typeface="Courier New"/>
              <a:cs typeface="Courier New"/>
              <a:sym typeface="Courier New"/>
            </a:endParaRPr>
          </a:p>
          <a:p>
            <a:pPr marL="1371600" lvl="0" indent="457200" algn="l" rtl="0">
              <a:lnSpc>
                <a:spcPct val="115000"/>
              </a:lnSpc>
              <a:spcBef>
                <a:spcPts val="0"/>
              </a:spcBef>
              <a:spcAft>
                <a:spcPts val="0"/>
              </a:spcAft>
              <a:buNone/>
            </a:pPr>
            <a:r>
              <a:rPr lang="en" sz="600">
                <a:solidFill>
                  <a:schemeClr val="dk1"/>
                </a:solidFill>
                <a:latin typeface="Courier New"/>
                <a:ea typeface="Courier New"/>
                <a:cs typeface="Courier New"/>
                <a:sym typeface="Courier New"/>
              </a:rPr>
              <a:t>- Brand Consultancy Firm Interbrand</a:t>
            </a:r>
            <a:endParaRPr sz="1100">
              <a:solidFill>
                <a:schemeClr val="dk1"/>
              </a:solidFill>
              <a:latin typeface="Spectral"/>
              <a:ea typeface="Spectral"/>
              <a:cs typeface="Spectral"/>
              <a:sym typeface="Spectral"/>
            </a:endParaRPr>
          </a:p>
        </p:txBody>
      </p:sp>
      <p:sp>
        <p:nvSpPr>
          <p:cNvPr id="269" name="Google Shape;269;p24"/>
          <p:cNvSpPr txBox="1"/>
          <p:nvPr/>
        </p:nvSpPr>
        <p:spPr>
          <a:xfrm>
            <a:off x="4166000" y="3072050"/>
            <a:ext cx="4992000" cy="1522200"/>
          </a:xfrm>
          <a:prstGeom prst="rect">
            <a:avLst/>
          </a:prstGeom>
          <a:noFill/>
          <a:ln>
            <a:noFill/>
          </a:ln>
        </p:spPr>
        <p:txBody>
          <a:bodyPr spcFirstLastPara="1" wrap="square" lIns="91425" tIns="91425" rIns="91425" bIns="91425" anchor="t" anchorCtr="0">
            <a:spAutoFit/>
          </a:bodyPr>
          <a:lstStyle/>
          <a:p>
            <a:pPr marL="342900" marR="0" lvl="0" indent="-222250" algn="l" rtl="0">
              <a:lnSpc>
                <a:spcPct val="115000"/>
              </a:lnSpc>
              <a:spcBef>
                <a:spcPts val="0"/>
              </a:spcBef>
              <a:spcAft>
                <a:spcPts val="0"/>
              </a:spcAft>
              <a:buClr>
                <a:schemeClr val="dk1"/>
              </a:buClr>
              <a:buSzPts val="900"/>
              <a:buFont typeface="Merriweather"/>
              <a:buChar char="●"/>
            </a:pPr>
            <a:r>
              <a:rPr lang="en" sz="1100" b="1">
                <a:solidFill>
                  <a:schemeClr val="dk1"/>
                </a:solidFill>
                <a:latin typeface="Courier New"/>
                <a:ea typeface="Courier New"/>
                <a:cs typeface="Courier New"/>
                <a:sym typeface="Courier New"/>
              </a:rPr>
              <a:t>Innovative Inventory Management and Low inventory turnover:</a:t>
            </a:r>
            <a:endParaRPr sz="1100" b="1">
              <a:solidFill>
                <a:schemeClr val="dk1"/>
              </a:solidFill>
              <a:latin typeface="Courier New"/>
              <a:ea typeface="Courier New"/>
              <a:cs typeface="Courier New"/>
              <a:sym typeface="Courier New"/>
            </a:endParaRPr>
          </a:p>
          <a:p>
            <a:pPr marL="685800" marR="0" lvl="1" indent="-222250" algn="l" rtl="0">
              <a:lnSpc>
                <a:spcPct val="115000"/>
              </a:lnSpc>
              <a:spcBef>
                <a:spcPts val="0"/>
              </a:spcBef>
              <a:spcAft>
                <a:spcPts val="0"/>
              </a:spcAft>
              <a:buClr>
                <a:schemeClr val="dk1"/>
              </a:buClr>
              <a:buSzPts val="900"/>
              <a:buFont typeface="Merriweather"/>
              <a:buChar char="○"/>
            </a:pPr>
            <a:r>
              <a:rPr lang="en" sz="1100">
                <a:solidFill>
                  <a:schemeClr val="dk1"/>
                </a:solidFill>
                <a:latin typeface="Spectral"/>
                <a:ea typeface="Spectral"/>
                <a:cs typeface="Spectral"/>
                <a:sym typeface="Spectral"/>
              </a:rPr>
              <a:t>Purchases components &amp;  materials from various suppliers </a:t>
            </a:r>
            <a:endParaRPr sz="1100">
              <a:solidFill>
                <a:schemeClr val="dk1"/>
              </a:solidFill>
              <a:latin typeface="Spectral"/>
              <a:ea typeface="Spectral"/>
              <a:cs typeface="Spectral"/>
              <a:sym typeface="Spectral"/>
            </a:endParaRPr>
          </a:p>
          <a:p>
            <a:pPr marL="685800" marR="0" lvl="1" indent="-222250" algn="l" rtl="0">
              <a:lnSpc>
                <a:spcPct val="115000"/>
              </a:lnSpc>
              <a:spcBef>
                <a:spcPts val="0"/>
              </a:spcBef>
              <a:spcAft>
                <a:spcPts val="0"/>
              </a:spcAft>
              <a:buClr>
                <a:schemeClr val="dk1"/>
              </a:buClr>
              <a:buSzPts val="900"/>
              <a:buFont typeface="Merriweather"/>
              <a:buChar char="○"/>
            </a:pPr>
            <a:r>
              <a:rPr lang="en" sz="1100">
                <a:solidFill>
                  <a:schemeClr val="dk1"/>
                </a:solidFill>
                <a:latin typeface="Spectral"/>
                <a:ea typeface="Spectral"/>
                <a:cs typeface="Spectral"/>
                <a:sym typeface="Spectral"/>
              </a:rPr>
              <a:t>Ship components to the assembling plant</a:t>
            </a:r>
            <a:endParaRPr sz="1100">
              <a:solidFill>
                <a:schemeClr val="dk1"/>
              </a:solidFill>
              <a:latin typeface="Spectral"/>
              <a:ea typeface="Spectral"/>
              <a:cs typeface="Spectral"/>
              <a:sym typeface="Spectral"/>
            </a:endParaRPr>
          </a:p>
          <a:p>
            <a:pPr marL="685800" marR="0" lvl="1" indent="-222250" algn="l" rtl="0">
              <a:lnSpc>
                <a:spcPct val="115000"/>
              </a:lnSpc>
              <a:spcBef>
                <a:spcPts val="0"/>
              </a:spcBef>
              <a:spcAft>
                <a:spcPts val="0"/>
              </a:spcAft>
              <a:buClr>
                <a:schemeClr val="dk1"/>
              </a:buClr>
              <a:buSzPts val="900"/>
              <a:buFont typeface="Merriweather"/>
              <a:buChar char="○"/>
            </a:pPr>
            <a:r>
              <a:rPr lang="en" sz="1100">
                <a:solidFill>
                  <a:schemeClr val="dk1"/>
                </a:solidFill>
                <a:latin typeface="Spectral"/>
                <a:ea typeface="Spectral"/>
                <a:cs typeface="Spectral"/>
                <a:sym typeface="Spectral"/>
              </a:rPr>
              <a:t>Ship products to consumers</a:t>
            </a:r>
            <a:endParaRPr sz="1100">
              <a:solidFill>
                <a:schemeClr val="dk1"/>
              </a:solidFill>
              <a:latin typeface="Courier New"/>
              <a:ea typeface="Courier New"/>
              <a:cs typeface="Courier New"/>
              <a:sym typeface="Courier New"/>
            </a:endParaRPr>
          </a:p>
          <a:p>
            <a:pPr marL="342900" marR="0" lvl="0" indent="-228600" algn="l" rtl="0">
              <a:lnSpc>
                <a:spcPct val="115000"/>
              </a:lnSpc>
              <a:spcBef>
                <a:spcPts val="0"/>
              </a:spcBef>
              <a:spcAft>
                <a:spcPts val="0"/>
              </a:spcAft>
              <a:buClr>
                <a:schemeClr val="dk1"/>
              </a:buClr>
              <a:buSzPts val="1000"/>
              <a:buFont typeface="Merriweather"/>
              <a:buChar char="●"/>
            </a:pPr>
            <a:r>
              <a:rPr lang="en" sz="1100" b="1">
                <a:solidFill>
                  <a:schemeClr val="dk1"/>
                </a:solidFill>
                <a:latin typeface="Courier New"/>
                <a:ea typeface="Courier New"/>
                <a:cs typeface="Courier New"/>
                <a:sym typeface="Courier New"/>
              </a:rPr>
              <a:t>Unique resources:</a:t>
            </a:r>
            <a:r>
              <a:rPr lang="en" sz="1100">
                <a:solidFill>
                  <a:schemeClr val="dk1"/>
                </a:solidFill>
                <a:latin typeface="Courier New"/>
                <a:ea typeface="Courier New"/>
                <a:cs typeface="Courier New"/>
                <a:sym typeface="Courier New"/>
              </a:rPr>
              <a:t> </a:t>
            </a:r>
            <a:r>
              <a:rPr lang="en" sz="1100">
                <a:solidFill>
                  <a:schemeClr val="dk1"/>
                </a:solidFill>
                <a:latin typeface="Spectral"/>
                <a:ea typeface="Spectral"/>
                <a:cs typeface="Spectral"/>
                <a:sym typeface="Spectral"/>
              </a:rPr>
              <a:t>Ecosystem &amp; Developer</a:t>
            </a:r>
            <a:endParaRPr sz="1100">
              <a:solidFill>
                <a:schemeClr val="dk1"/>
              </a:solidFill>
              <a:latin typeface="Spectral"/>
              <a:ea typeface="Spectral"/>
              <a:cs typeface="Spectral"/>
              <a:sym typeface="Spectral"/>
            </a:endParaRPr>
          </a:p>
          <a:p>
            <a:pPr marL="342900" marR="0" lvl="0" indent="-222250" algn="l" rtl="0">
              <a:lnSpc>
                <a:spcPct val="115000"/>
              </a:lnSpc>
              <a:spcBef>
                <a:spcPts val="0"/>
              </a:spcBef>
              <a:spcAft>
                <a:spcPts val="0"/>
              </a:spcAft>
              <a:buClr>
                <a:schemeClr val="dk1"/>
              </a:buClr>
              <a:buSzPts val="900"/>
              <a:buFont typeface="Merriweather"/>
              <a:buChar char="●"/>
            </a:pPr>
            <a:r>
              <a:rPr lang="en" sz="1100" b="1">
                <a:solidFill>
                  <a:schemeClr val="dk1"/>
                </a:solidFill>
                <a:latin typeface="Courier New"/>
                <a:ea typeface="Courier New"/>
                <a:cs typeface="Courier New"/>
                <a:sym typeface="Courier New"/>
              </a:rPr>
              <a:t>Scalable products:</a:t>
            </a:r>
            <a:r>
              <a:rPr lang="en" sz="1100">
                <a:solidFill>
                  <a:schemeClr val="dk1"/>
                </a:solidFill>
                <a:latin typeface="Courier New"/>
                <a:ea typeface="Courier New"/>
                <a:cs typeface="Courier New"/>
                <a:sym typeface="Courier New"/>
              </a:rPr>
              <a:t> </a:t>
            </a:r>
            <a:r>
              <a:rPr lang="en" sz="1100">
                <a:solidFill>
                  <a:schemeClr val="dk1"/>
                </a:solidFill>
                <a:latin typeface="Spectral"/>
                <a:ea typeface="Spectral"/>
                <a:cs typeface="Spectral"/>
                <a:sym typeface="Spectral"/>
              </a:rPr>
              <a:t>Complementary products</a:t>
            </a:r>
            <a:endParaRPr sz="1100">
              <a:solidFill>
                <a:schemeClr val="dk1"/>
              </a:solidFill>
              <a:latin typeface="Courier New"/>
              <a:ea typeface="Courier New"/>
              <a:cs typeface="Courier New"/>
              <a:sym typeface="Courier New"/>
            </a:endParaRPr>
          </a:p>
        </p:txBody>
      </p:sp>
      <p:pic>
        <p:nvPicPr>
          <p:cNvPr id="270" name="Google Shape;270;p24"/>
          <p:cNvPicPr preferRelativeResize="0"/>
          <p:nvPr/>
        </p:nvPicPr>
        <p:blipFill rotWithShape="1">
          <a:blip r:embed="rId4">
            <a:alphaModFix/>
          </a:blip>
          <a:srcRect b="50000"/>
          <a:stretch/>
        </p:blipFill>
        <p:spPr>
          <a:xfrm>
            <a:off x="4482200" y="1059425"/>
            <a:ext cx="4348801" cy="1512324"/>
          </a:xfrm>
          <a:prstGeom prst="rect">
            <a:avLst/>
          </a:prstGeom>
          <a:noFill/>
          <a:ln>
            <a:noFill/>
          </a:ln>
        </p:spPr>
      </p:pic>
      <p:pic>
        <p:nvPicPr>
          <p:cNvPr id="271" name="Google Shape;271;p24"/>
          <p:cNvPicPr preferRelativeResize="0"/>
          <p:nvPr/>
        </p:nvPicPr>
        <p:blipFill>
          <a:blip r:embed="rId5">
            <a:alphaModFix/>
          </a:blip>
          <a:stretch>
            <a:fillRect/>
          </a:stretch>
        </p:blipFill>
        <p:spPr>
          <a:xfrm>
            <a:off x="6730150" y="0"/>
            <a:ext cx="2100850" cy="971776"/>
          </a:xfrm>
          <a:prstGeom prst="rect">
            <a:avLst/>
          </a:prstGeom>
          <a:noFill/>
          <a:ln>
            <a:noFill/>
          </a:ln>
        </p:spPr>
      </p:pic>
      <p:pic>
        <p:nvPicPr>
          <p:cNvPr id="272" name="Google Shape;272;p24"/>
          <p:cNvPicPr preferRelativeResize="0"/>
          <p:nvPr/>
        </p:nvPicPr>
        <p:blipFill>
          <a:blip r:embed="rId6">
            <a:alphaModFix amt="73000"/>
          </a:blip>
          <a:stretch>
            <a:fillRect/>
          </a:stretch>
        </p:blipFill>
        <p:spPr>
          <a:xfrm>
            <a:off x="476250" y="2889400"/>
            <a:ext cx="3573141" cy="18818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3264</Words>
  <Application>Microsoft Macintosh PowerPoint</Application>
  <PresentationFormat>On-screen Show (16:9)</PresentationFormat>
  <Paragraphs>359</Paragraphs>
  <Slides>21</Slides>
  <Notes>21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21</vt:i4>
      </vt:variant>
    </vt:vector>
  </HeadingPairs>
  <TitlesOfParts>
    <vt:vector size="36" baseType="lpstr">
      <vt:lpstr>Trebuchet MS</vt:lpstr>
      <vt:lpstr>Roboto Black</vt:lpstr>
      <vt:lpstr>Lora SemiBold</vt:lpstr>
      <vt:lpstr>Calibri</vt:lpstr>
      <vt:lpstr>Merriweather</vt:lpstr>
      <vt:lpstr>Spectral</vt:lpstr>
      <vt:lpstr>Montserrat</vt:lpstr>
      <vt:lpstr>Times New Roman</vt:lpstr>
      <vt:lpstr>Courier New</vt:lpstr>
      <vt:lpstr>Arial</vt:lpstr>
      <vt:lpstr>Merriweather Light</vt:lpstr>
      <vt:lpstr>Roboto</vt:lpstr>
      <vt:lpstr>Lora</vt:lpstr>
      <vt:lpstr>Microsoft Yahei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Leadership and Governance</vt:lpstr>
      <vt:lpstr>Financial Analysis - Net Sales Hits Records in 2021</vt:lpstr>
      <vt:lpstr>Financial Analysis - Effective Supply Chain Management </vt:lpstr>
      <vt:lpstr>Financial Analysis - ROE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Mingze Lin</cp:lastModifiedBy>
  <cp:revision>2</cp:revision>
  <dcterms:modified xsi:type="dcterms:W3CDTF">2022-08-19T16:17:42Z</dcterms:modified>
</cp:coreProperties>
</file>